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dOtSqlDtZu4gjkgI4PNU92jo6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B3BD9E-3A0D-4556-9A1B-2AD5FA0201D3}">
  <a:tblStyle styleId="{69B3BD9E-3A0D-4556-9A1B-2AD5FA0201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7DA583C-08E6-4E8F-8B07-CF8C92A3664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60F9A91-15E3-434D-9707-0FEE80B1223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5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2226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d69536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g8ed69536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1524000" y="5614016"/>
            <a:ext cx="9144000" cy="79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 dirty="0"/>
              <a:t>2022 Annual General Meeting</a:t>
            </a: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500"/>
              <a:buNone/>
            </a:pPr>
            <a:r>
              <a:rPr lang="en-US" sz="3200" dirty="0"/>
              <a:t>May 26, 2022</a:t>
            </a:r>
            <a:endParaRPr sz="3200" dirty="0"/>
          </a:p>
        </p:txBody>
      </p:sp>
      <p:pic>
        <p:nvPicPr>
          <p:cNvPr id="85" name="Google Shape;85;p1" descr="https://lh4.googleusercontent.com/o6xYHQw7l36AasixBbURzkuBpDKPofS6VIM6ytJYfBuPdYz0D_qZxYlwZdcUhIPahy6PpDYFxTffLnNmRUpPNfw_C9_SbpBXLBmY0XieoSRXF-FM80RiF9EOqSrC1rk27QbhgEErBYJqZYcXVQ"/>
          <p:cNvPicPr preferRelativeResize="0"/>
          <p:nvPr/>
        </p:nvPicPr>
        <p:blipFill rotWithShape="1">
          <a:blip r:embed="rId3">
            <a:alphaModFix/>
          </a:blip>
          <a:srcRect t="14757" b="15338"/>
          <a:stretch/>
        </p:blipFill>
        <p:spPr>
          <a:xfrm>
            <a:off x="2176409" y="848563"/>
            <a:ext cx="7839182" cy="423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8960722" y="5389478"/>
            <a:ext cx="295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0000"/>
                </a:solidFill>
              </a:rPr>
              <a:t>Nixon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199077-EE5B-4C35-B079-9022C99D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230" y="554695"/>
            <a:ext cx="3475885" cy="4633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732958-98BA-44AE-BAD0-C3B5FD624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4282707" cy="5743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C1629-8F47-4942-BFF1-971BD63B2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676" y="0"/>
            <a:ext cx="4332584" cy="5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1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>
            <a:spLocks noGrp="1"/>
          </p:cNvSpPr>
          <p:nvPr>
            <p:ph type="title"/>
          </p:nvPr>
        </p:nvSpPr>
        <p:spPr>
          <a:xfrm>
            <a:off x="287498" y="-253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COMMUNITY CAT TEAM</a:t>
            </a:r>
            <a:endParaRPr/>
          </a:p>
        </p:txBody>
      </p:sp>
      <p:grpSp>
        <p:nvGrpSpPr>
          <p:cNvPr id="189" name="Google Shape;189;p12"/>
          <p:cNvGrpSpPr/>
          <p:nvPr/>
        </p:nvGrpSpPr>
        <p:grpSpPr>
          <a:xfrm>
            <a:off x="6390597" y="1517196"/>
            <a:ext cx="5373325" cy="3087443"/>
            <a:chOff x="4126610" y="1562045"/>
            <a:chExt cx="3636030" cy="3526206"/>
          </a:xfrm>
        </p:grpSpPr>
        <p:sp>
          <p:nvSpPr>
            <p:cNvPr id="190" name="Google Shape;190;p12"/>
            <p:cNvSpPr/>
            <p:nvPr/>
          </p:nvSpPr>
          <p:spPr>
            <a:xfrm>
              <a:off x="4126610" y="1562045"/>
              <a:ext cx="3636028" cy="618606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rgbClr val="E6913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4126612" y="2180637"/>
              <a:ext cx="3636028" cy="2907614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5CD"/>
            </a:solidFill>
            <a:ln w="12700" cap="flat" cmpd="sng">
              <a:solidFill>
                <a:srgbClr val="E69138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85750" lvl="1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500"/>
                <a:buChar char="•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new volunteers joined community cat feeding team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lvl="1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2000"/>
                <a:buChar char="•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Made ~100 winter shelters 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lvl="1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2000"/>
                <a:buChar char="•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Rescued 13 kittens and 9 adults from one location</a:t>
              </a:r>
            </a:p>
            <a:p>
              <a:pPr marL="285750" lvl="1" indent="-298450">
                <a:buClr>
                  <a:srgbClr val="222222"/>
                </a:buClr>
                <a:buSzPts val="2000"/>
                <a:buFont typeface="Arial"/>
                <a:buChar char="•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Caught a trap savvy feral female after 2 years and 2 litters of kittens</a:t>
              </a:r>
            </a:p>
            <a:p>
              <a:pPr marL="285750" lvl="1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2000"/>
                <a:buChar char="•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Limited # of vet appointments on short notice due to Covid restrictions</a:t>
              </a:r>
            </a:p>
            <a:p>
              <a:pPr marL="1085850" marR="0" lvl="1" indent="-857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2"/>
          <p:cNvGrpSpPr/>
          <p:nvPr/>
        </p:nvGrpSpPr>
        <p:grpSpPr>
          <a:xfrm>
            <a:off x="6390598" y="4799171"/>
            <a:ext cx="5513675" cy="1740751"/>
            <a:chOff x="8271682" y="1562045"/>
            <a:chExt cx="3636029" cy="5220039"/>
          </a:xfrm>
        </p:grpSpPr>
        <p:sp>
          <p:nvSpPr>
            <p:cNvPr id="193" name="Google Shape;193;p12"/>
            <p:cNvSpPr/>
            <p:nvPr/>
          </p:nvSpPr>
          <p:spPr>
            <a:xfrm>
              <a:off x="8271682" y="1562045"/>
              <a:ext cx="3636028" cy="1431676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8271683" y="2785364"/>
              <a:ext cx="3636028" cy="3996720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5CD"/>
            </a:solidFill>
            <a:ln w="12700" cap="flat" cmpd="sng">
              <a:solidFill>
                <a:srgbClr val="E69138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85750" marR="0" lvl="1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500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Repair deteriorating feeding stations</a:t>
              </a:r>
            </a:p>
            <a:p>
              <a:pPr marL="285750" marR="0" lvl="1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500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Complete more TNR’s at RCR colonies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500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Secure a location for a garage sale</a:t>
              </a:r>
              <a:endParaRPr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95" name="Google Shape;195;p12"/>
          <p:cNvGraphicFramePr/>
          <p:nvPr>
            <p:extLst>
              <p:ext uri="{D42A27DB-BD31-4B8C-83A1-F6EECF244321}">
                <p14:modId xmlns:p14="http://schemas.microsoft.com/office/powerpoint/2010/main" val="3966901333"/>
              </p:ext>
            </p:extLst>
          </p:nvPr>
        </p:nvGraphicFramePr>
        <p:xfrm>
          <a:off x="427949" y="1300233"/>
          <a:ext cx="5575650" cy="2698908"/>
        </p:xfrm>
        <a:graphic>
          <a:graphicData uri="http://schemas.openxmlformats.org/drawingml/2006/table">
            <a:tbl>
              <a:tblPr firstRow="1" firstCol="1" bandRow="1">
                <a:noFill/>
                <a:tableStyleId>{560F9A91-15E3-434D-9707-0FEE80B12236}</a:tableStyleId>
              </a:tblPr>
              <a:tblGrid>
                <a:gridCol w="3478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378">
                  <a:extLst>
                    <a:ext uri="{9D8B030D-6E8A-4147-A177-3AD203B41FA5}">
                      <a16:colId xmlns:a16="http://schemas.microsoft.com/office/drawing/2014/main" val="3988191481"/>
                    </a:ext>
                  </a:extLst>
                </a:gridCol>
                <a:gridCol w="1048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 RCR colonies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44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44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20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TNR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14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Litters of kittens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Tame kittens into foster care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000000"/>
                          </a:solidFill>
                        </a:rPr>
                        <a:t>11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44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Tame cats into foster care</a:t>
                      </a:r>
                      <a:endParaRPr sz="20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000000"/>
                          </a:solidFill>
                        </a:rPr>
                        <a:t>12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22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Deceased cats</a:t>
                      </a:r>
                      <a:endParaRPr sz="20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6" name="Google Shape;196;p12"/>
          <p:cNvGraphicFramePr/>
          <p:nvPr>
            <p:extLst>
              <p:ext uri="{D42A27DB-BD31-4B8C-83A1-F6EECF244321}">
                <p14:modId xmlns:p14="http://schemas.microsoft.com/office/powerpoint/2010/main" val="816695578"/>
              </p:ext>
            </p:extLst>
          </p:nvPr>
        </p:nvGraphicFramePr>
        <p:xfrm>
          <a:off x="427949" y="4458910"/>
          <a:ext cx="5575649" cy="2206655"/>
        </p:xfrm>
        <a:graphic>
          <a:graphicData uri="http://schemas.openxmlformats.org/drawingml/2006/table">
            <a:tbl>
              <a:tblPr firstRow="1" firstCol="1" bandRow="1">
                <a:noFill/>
                <a:tableStyleId>{560F9A91-15E3-434D-9707-0FEE80B12236}</a:tableStyleId>
              </a:tblPr>
              <a:tblGrid>
                <a:gridCol w="349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93">
                  <a:extLst>
                    <a:ext uri="{9D8B030D-6E8A-4147-A177-3AD203B41FA5}">
                      <a16:colId xmlns:a16="http://schemas.microsoft.com/office/drawing/2014/main" val="3103790303"/>
                    </a:ext>
                  </a:extLst>
                </a:gridCol>
                <a:gridCol w="1041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</a:rPr>
                        <a:t>Other locations</a:t>
                      </a:r>
                      <a:endParaRPr sz="2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44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44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2020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TNR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dirty="0"/>
                        <a:t>Litters of kittens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2000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2000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Tame kittens into foster care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000000"/>
                          </a:solidFill>
                        </a:rPr>
                        <a:t>28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Tame cats into foster care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21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8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Deceased cats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213413691"/>
                  </a:ext>
                </a:extLst>
              </a:tr>
            </a:tbl>
          </a:graphicData>
        </a:graphic>
      </p:graphicFrame>
      <p:sp>
        <p:nvSpPr>
          <p:cNvPr id="197" name="Google Shape;197;p12"/>
          <p:cNvSpPr/>
          <p:nvPr/>
        </p:nvSpPr>
        <p:spPr>
          <a:xfrm>
            <a:off x="6651073" y="354642"/>
            <a:ext cx="1962328" cy="914400"/>
          </a:xfrm>
          <a:prstGeom prst="ellipse">
            <a:avLst/>
          </a:prstGeom>
          <a:solidFill>
            <a:srgbClr val="833C0B"/>
          </a:solidFill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 RCR colonies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9077359" y="321934"/>
            <a:ext cx="2301411" cy="914400"/>
          </a:xfrm>
          <a:prstGeom prst="roundRect">
            <a:avLst>
              <a:gd name="adj" fmla="val 16667"/>
            </a:avLst>
          </a:prstGeom>
          <a:solidFill>
            <a:srgbClr val="833C0B"/>
          </a:solidFill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47 private citizen colonies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883625" y="1983225"/>
            <a:ext cx="2955300" cy="26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Rest Peacefully Terri</a:t>
            </a:r>
            <a:endParaRPr sz="63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3440A-AA30-4A0B-A5AD-55E968BED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50" y="321353"/>
            <a:ext cx="6438150" cy="60016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6839700" y="2037600"/>
            <a:ext cx="4397700" cy="27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0000"/>
                </a:solidFill>
              </a:rPr>
              <a:t>The Elusive Fiona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1640D-8D83-4E7F-B52D-7CD04FC56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4998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ubTitle" idx="1"/>
          </p:nvPr>
        </p:nvSpPr>
        <p:spPr>
          <a:xfrm>
            <a:off x="1524000" y="5614016"/>
            <a:ext cx="9144000" cy="79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 dirty="0"/>
              <a:t>2022 Annual General Meeting</a:t>
            </a: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500"/>
              <a:buNone/>
            </a:pPr>
            <a:r>
              <a:rPr lang="en-US" sz="3200" dirty="0"/>
              <a:t>May 26, 2022</a:t>
            </a:r>
            <a:endParaRPr sz="32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400" dirty="0"/>
          </a:p>
        </p:txBody>
      </p:sp>
      <p:pic>
        <p:nvPicPr>
          <p:cNvPr id="217" name="Google Shape;217;p13" descr="https://lh4.googleusercontent.com/o6xYHQw7l36AasixBbURzkuBpDKPofS6VIM6ytJYfBuPdYz0D_qZxYlwZdcUhIPahy6PpDYFxTffLnNmRUpPNfw_C9_SbpBXLBmY0XieoSRXF-FM80RiF9EOqSrC1rk27QbhgEErBYJqZYcXVQ"/>
          <p:cNvPicPr preferRelativeResize="0"/>
          <p:nvPr/>
        </p:nvPicPr>
        <p:blipFill rotWithShape="1">
          <a:blip r:embed="rId3">
            <a:alphaModFix/>
          </a:blip>
          <a:srcRect t="14757" b="15338"/>
          <a:stretch/>
        </p:blipFill>
        <p:spPr>
          <a:xfrm>
            <a:off x="2176409" y="848563"/>
            <a:ext cx="7839182" cy="423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2021 HIGHLIGHTS</a:t>
            </a:r>
            <a:endParaRPr dirty="0"/>
          </a:p>
        </p:txBody>
      </p:sp>
      <p:grpSp>
        <p:nvGrpSpPr>
          <p:cNvPr id="91" name="Google Shape;91;p2"/>
          <p:cNvGrpSpPr/>
          <p:nvPr/>
        </p:nvGrpSpPr>
        <p:grpSpPr>
          <a:xfrm>
            <a:off x="430494" y="1767044"/>
            <a:ext cx="11330999" cy="4898082"/>
            <a:chOff x="55" y="48373"/>
            <a:chExt cx="11330999" cy="5214608"/>
          </a:xfrm>
        </p:grpSpPr>
        <p:sp>
          <p:nvSpPr>
            <p:cNvPr id="92" name="Google Shape;92;p2"/>
            <p:cNvSpPr/>
            <p:nvPr/>
          </p:nvSpPr>
          <p:spPr>
            <a:xfrm>
              <a:off x="55" y="48373"/>
              <a:ext cx="5294859" cy="11520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 txBox="1"/>
            <p:nvPr/>
          </p:nvSpPr>
          <p:spPr>
            <a:xfrm>
              <a:off x="61" y="48379"/>
              <a:ext cx="5570400" cy="115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Accomplishments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5" y="1200373"/>
              <a:ext cx="5294859" cy="4062599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61" y="1200381"/>
              <a:ext cx="5295000" cy="406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Maintained a strong financial position throughout the pandemic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 $95,000 net fundraising revenue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 $108,000 cash donations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Rescued/treated 514 cats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411 adoptions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036195" y="48373"/>
              <a:ext cx="5294859" cy="11520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6036195" y="48373"/>
              <a:ext cx="5294859" cy="115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Challenges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036195" y="1200373"/>
              <a:ext cx="5294859" cy="4062599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6036195" y="1200373"/>
              <a:ext cx="5294859" cy="4062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Veterinary capacity is highly constrained 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Continued cat overpopulation crisis and pressure from the community to rescue more cats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Potential for volunteer burnout remains 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BOARD</a:t>
            </a:r>
            <a:endParaRPr/>
          </a:p>
        </p:txBody>
      </p:sp>
      <p:grpSp>
        <p:nvGrpSpPr>
          <p:cNvPr id="105" name="Google Shape;105;p3"/>
          <p:cNvGrpSpPr/>
          <p:nvPr/>
        </p:nvGrpSpPr>
        <p:grpSpPr>
          <a:xfrm>
            <a:off x="406739" y="1455821"/>
            <a:ext cx="11182455" cy="4852091"/>
            <a:chOff x="54" y="266594"/>
            <a:chExt cx="11182455" cy="4350630"/>
          </a:xfrm>
        </p:grpSpPr>
        <p:sp>
          <p:nvSpPr>
            <p:cNvPr id="106" name="Google Shape;106;p3"/>
            <p:cNvSpPr/>
            <p:nvPr/>
          </p:nvSpPr>
          <p:spPr>
            <a:xfrm>
              <a:off x="54" y="266594"/>
              <a:ext cx="5225446" cy="10368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54" y="266594"/>
              <a:ext cx="5225446" cy="10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4" y="1303394"/>
              <a:ext cx="5225446" cy="3261059"/>
            </a:xfrm>
            <a:prstGeom prst="rect">
              <a:avLst/>
            </a:prstGeom>
            <a:solidFill>
              <a:srgbClr val="D4E2CE">
                <a:alpha val="89411"/>
              </a:srgbClr>
            </a:solidFill>
            <a:ln w="12700" cap="flat" cmpd="sng">
              <a:solidFill>
                <a:srgbClr val="D4E2CE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90" y="1250624"/>
              <a:ext cx="5225400" cy="3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192000" rIns="256025" bIns="288025" anchor="t" anchorCtr="0">
              <a:noAutofit/>
            </a:bodyPr>
            <a:lstStyle/>
            <a:p>
              <a:pPr marL="285750" marR="0" lvl="1" indent="-22225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Strong financial position maintained throughout pandemic</a:t>
              </a:r>
              <a:endParaRPr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2225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 dirty="0">
                  <a:latin typeface="Calibri"/>
                  <a:ea typeface="Calibri"/>
                  <a:cs typeface="Calibri"/>
                  <a:sym typeface="Calibri"/>
                </a:rPr>
                <a:t>Organization review completed by MNP</a:t>
              </a:r>
              <a:endParaRPr sz="2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2225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ts val="2600"/>
                <a:buFont typeface="Calibri"/>
                <a:buChar char="•"/>
              </a:pPr>
              <a:r>
                <a:rPr lang="en-US" sz="2600" dirty="0">
                  <a:latin typeface="Calibri"/>
                  <a:ea typeface="Calibri"/>
                  <a:cs typeface="Calibri"/>
                  <a:sym typeface="Calibri"/>
                </a:rPr>
                <a:t>Board turnover, expansion, and structural changes</a:t>
              </a:r>
              <a:endParaRPr sz="2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None/>
              </a:pPr>
              <a:endParaRPr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957063" y="266594"/>
              <a:ext cx="5225446" cy="10368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5957063" y="266594"/>
              <a:ext cx="5225446" cy="10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957063" y="1303394"/>
              <a:ext cx="5225446" cy="3261059"/>
            </a:xfrm>
            <a:prstGeom prst="rect">
              <a:avLst/>
            </a:prstGeom>
            <a:solidFill>
              <a:srgbClr val="D4E2CE">
                <a:alpha val="89411"/>
              </a:srgbClr>
            </a:solidFill>
            <a:ln w="12700" cap="flat" cmpd="sng">
              <a:solidFill>
                <a:srgbClr val="D4E2CE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5957094" y="1250624"/>
              <a:ext cx="5225400" cy="3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192000" rIns="256025" bIns="288025" anchor="t" anchorCtr="0">
              <a:noAutofit/>
            </a:bodyPr>
            <a:lstStyle/>
            <a:p>
              <a:pPr marL="285750" marR="0" lvl="1" indent="-22225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Board structure change implementation </a:t>
              </a:r>
              <a:endParaRPr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2225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Utilize cash surplus most effectively </a:t>
              </a:r>
              <a:endParaRPr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2225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m</a:t>
              </a: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eaningful impact as part of the Regina Cat Coalition</a:t>
              </a:r>
              <a:endParaRPr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ed695367a_0_0"/>
          <p:cNvSpPr txBox="1">
            <a:spLocks noGrp="1"/>
          </p:cNvSpPr>
          <p:nvPr>
            <p:ph type="title"/>
          </p:nvPr>
        </p:nvSpPr>
        <p:spPr>
          <a:xfrm>
            <a:off x="416960" y="23905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VOLUNTEER TEAM 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119" name="Google Shape;119;g8ed695367a_0_0"/>
          <p:cNvGrpSpPr/>
          <p:nvPr/>
        </p:nvGrpSpPr>
        <p:grpSpPr>
          <a:xfrm>
            <a:off x="550725" y="1442100"/>
            <a:ext cx="11208732" cy="5176848"/>
            <a:chOff x="131039" y="-248576"/>
            <a:chExt cx="10974964" cy="5176848"/>
          </a:xfrm>
        </p:grpSpPr>
        <p:sp>
          <p:nvSpPr>
            <p:cNvPr id="120" name="Google Shape;120;g8ed695367a_0_0"/>
            <p:cNvSpPr/>
            <p:nvPr/>
          </p:nvSpPr>
          <p:spPr>
            <a:xfrm>
              <a:off x="131039" y="2881823"/>
              <a:ext cx="10974697" cy="7488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Goals</a:t>
              </a:r>
              <a:endParaRPr sz="23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8ed695367a_0_0"/>
            <p:cNvSpPr/>
            <p:nvPr/>
          </p:nvSpPr>
          <p:spPr>
            <a:xfrm>
              <a:off x="131039" y="3621423"/>
              <a:ext cx="10974706" cy="1306849"/>
            </a:xfrm>
            <a:prstGeom prst="rect">
              <a:avLst/>
            </a:prstGeom>
            <a:solidFill>
              <a:srgbClr val="F7D5CB">
                <a:alpha val="89411"/>
              </a:srgbClr>
            </a:solidFill>
            <a:ln w="12700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00050" marR="0" lvl="1" indent="-374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Recruit a local volunteer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co-ordinator</a:t>
              </a:r>
              <a:endPara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00050" marR="0" lvl="1" indent="-374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Re-engage with volunteers </a:t>
              </a:r>
              <a:endParaRPr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00050" marR="0" lvl="1" indent="-374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lang="en-US" sz="2300" dirty="0">
                  <a:latin typeface="Calibri"/>
                  <a:ea typeface="Calibri"/>
                  <a:cs typeface="Calibri"/>
                  <a:sym typeface="Calibri"/>
                </a:rPr>
                <a:t>Continued focus on pre-screening fosters to assist Pet Rescue with less issues finding fosters and having to transfer cats between homes</a:t>
              </a:r>
              <a:endParaRPr sz="23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8ed695367a_0_0"/>
            <p:cNvSpPr/>
            <p:nvPr/>
          </p:nvSpPr>
          <p:spPr>
            <a:xfrm>
              <a:off x="5978403" y="-248576"/>
              <a:ext cx="5127600" cy="7488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Challenges</a:t>
              </a:r>
              <a:endParaRPr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8ed695367a_0_0"/>
            <p:cNvSpPr/>
            <p:nvPr/>
          </p:nvSpPr>
          <p:spPr>
            <a:xfrm>
              <a:off x="5978316" y="500223"/>
              <a:ext cx="5127600" cy="2244300"/>
            </a:xfrm>
            <a:prstGeom prst="rect">
              <a:avLst/>
            </a:prstGeom>
            <a:solidFill>
              <a:srgbClr val="F7D5CB">
                <a:alpha val="89411"/>
              </a:srgbClr>
            </a:solidFill>
            <a:ln w="12700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marR="0" lvl="1" indent="-209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Turnover in the role has led to reduced focus in certain areas due to reduced capacity (recruitment, appreciation events)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60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Volunteer </a:t>
              </a:r>
              <a:r>
                <a:rPr lang="en-US" sz="2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co-ordinator</a:t>
              </a: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is located outside Saskatchewan – no one local</a:t>
              </a:r>
              <a:endParaRPr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g8ed695367a_0_0"/>
          <p:cNvGrpSpPr/>
          <p:nvPr/>
        </p:nvGrpSpPr>
        <p:grpSpPr>
          <a:xfrm>
            <a:off x="550725" y="1442100"/>
            <a:ext cx="5747776" cy="2974498"/>
            <a:chOff x="6403528" y="120837"/>
            <a:chExt cx="4775487" cy="2974498"/>
          </a:xfrm>
        </p:grpSpPr>
        <p:sp>
          <p:nvSpPr>
            <p:cNvPr id="127" name="Google Shape;127;g8ed695367a_0_0"/>
            <p:cNvSpPr/>
            <p:nvPr/>
          </p:nvSpPr>
          <p:spPr>
            <a:xfrm>
              <a:off x="6403615" y="120837"/>
              <a:ext cx="4775400" cy="7488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Highlights</a:t>
              </a:r>
              <a:endPara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8ed695367a_0_0"/>
            <p:cNvSpPr/>
            <p:nvPr/>
          </p:nvSpPr>
          <p:spPr>
            <a:xfrm>
              <a:off x="6403528" y="869635"/>
              <a:ext cx="4775400" cy="2225700"/>
            </a:xfrm>
            <a:prstGeom prst="rect">
              <a:avLst/>
            </a:prstGeom>
            <a:solidFill>
              <a:srgbClr val="F7D5CB">
                <a:alpha val="89410"/>
              </a:srgbClr>
            </a:solidFill>
            <a:ln w="12700" cap="flat" cmpd="sng">
              <a:solidFill>
                <a:srgbClr val="F7D5CB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1" indent="-260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Popular programs in Covid have phased out or diminished – delivery, masks, recycling</a:t>
              </a:r>
              <a:endParaRPr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60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 beds continue to be available and are made by a volunteer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FUNDRAISING - </a:t>
            </a:r>
            <a:endParaRPr/>
          </a:p>
        </p:txBody>
      </p:sp>
      <p:grpSp>
        <p:nvGrpSpPr>
          <p:cNvPr id="134" name="Google Shape;134;p5"/>
          <p:cNvGrpSpPr/>
          <p:nvPr/>
        </p:nvGrpSpPr>
        <p:grpSpPr>
          <a:xfrm>
            <a:off x="431423" y="1779200"/>
            <a:ext cx="11329034" cy="4913475"/>
            <a:chOff x="3547" y="248353"/>
            <a:chExt cx="11329034" cy="4913475"/>
          </a:xfrm>
        </p:grpSpPr>
        <p:sp>
          <p:nvSpPr>
            <p:cNvPr id="135" name="Google Shape;135;p5"/>
            <p:cNvSpPr/>
            <p:nvPr/>
          </p:nvSpPr>
          <p:spPr>
            <a:xfrm>
              <a:off x="3547" y="248353"/>
              <a:ext cx="3478693" cy="1156800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3548" y="248366"/>
              <a:ext cx="3478690" cy="115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Fundraising numbers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554" y="1405222"/>
              <a:ext cx="3478693" cy="3756600"/>
            </a:xfrm>
            <a:prstGeom prst="rect">
              <a:avLst/>
            </a:prstGeom>
            <a:solidFill>
              <a:srgbClr val="FFE8CA">
                <a:alpha val="89411"/>
              </a:srgbClr>
            </a:solidFill>
            <a:ln w="12700" cap="flat" cmpd="sng">
              <a:solidFill>
                <a:srgbClr val="FFE8C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3548" y="1405217"/>
              <a:ext cx="3478691" cy="37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</a:t>
              </a:r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72,000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total - </a:t>
              </a:r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mostly from e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vents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2" indent="-3175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2 partnership fundraisers with local businesses</a:t>
              </a:r>
              <a:endParaRPr sz="20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2" indent="-3175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2 online silent auctions</a:t>
              </a:r>
              <a:endParaRPr sz="20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2" indent="-3175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3 plant fundraisers</a:t>
              </a:r>
              <a:endParaRPr sz="20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2" indent="-317500" algn="l" rtl="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SzPts val="2300"/>
                <a:buFont typeface="Calibri"/>
                <a:buChar char="•"/>
              </a:pPr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2 online 50/50s</a:t>
              </a:r>
            </a:p>
            <a:p>
              <a:pPr marL="571500" marR="0" lvl="2" indent="-317500" algn="l" rtl="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SzPts val="2300"/>
                <a:buFont typeface="Calibri"/>
                <a:buChar char="•"/>
              </a:pPr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Book sales created and ran by volunteers </a:t>
              </a:r>
              <a:endParaRPr sz="2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675474" y="248353"/>
              <a:ext cx="3987900" cy="1156800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675474" y="1405228"/>
              <a:ext cx="3987900" cy="3756600"/>
            </a:xfrm>
            <a:prstGeom prst="rect">
              <a:avLst/>
            </a:prstGeom>
            <a:solidFill>
              <a:srgbClr val="FFE8CA">
                <a:alpha val="89411"/>
              </a:srgbClr>
            </a:solidFill>
            <a:ln w="12700" cap="flat" cmpd="sng">
              <a:solidFill>
                <a:srgbClr val="FFE8C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 50/50s generated &gt;$31,000 net funding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Partnership fundraisers help bring business to local small businesses while raising funds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Hesitant to return to in-person events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Fundraising duties are concentrated on a small group of volunteers so can lose momentum 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7853881" y="248353"/>
              <a:ext cx="3478693" cy="1156800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7853881" y="1405222"/>
              <a:ext cx="3478700" cy="3756600"/>
            </a:xfrm>
            <a:prstGeom prst="rect">
              <a:avLst/>
            </a:prstGeom>
            <a:solidFill>
              <a:srgbClr val="FFE8CA">
                <a:alpha val="89411"/>
              </a:srgbClr>
            </a:solidFill>
            <a:ln w="12700" cap="flat" cmpd="sng">
              <a:solidFill>
                <a:srgbClr val="FFE8C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Expand group of fundraising volunteers and recruit a second co-chair</a:t>
              </a:r>
              <a:endParaRPr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lvl="1" indent="-228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Emerge into the post-Covid environment with fresh ideas for continued success</a:t>
              </a:r>
              <a:endParaRPr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287498" y="713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COMMUNICATIONS  </a:t>
            </a:r>
            <a:endParaRPr dirty="0"/>
          </a:p>
        </p:txBody>
      </p:sp>
      <p:grpSp>
        <p:nvGrpSpPr>
          <p:cNvPr id="148" name="Google Shape;148;p6"/>
          <p:cNvGrpSpPr/>
          <p:nvPr/>
        </p:nvGrpSpPr>
        <p:grpSpPr>
          <a:xfrm>
            <a:off x="5639742" y="285804"/>
            <a:ext cx="6244151" cy="3536249"/>
            <a:chOff x="3967620" y="1466507"/>
            <a:chExt cx="3908738" cy="5004333"/>
          </a:xfrm>
        </p:grpSpPr>
        <p:sp>
          <p:nvSpPr>
            <p:cNvPr id="149" name="Google Shape;149;p6"/>
            <p:cNvSpPr/>
            <p:nvPr/>
          </p:nvSpPr>
          <p:spPr>
            <a:xfrm>
              <a:off x="3967620" y="1466507"/>
              <a:ext cx="3908730" cy="819936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967628" y="2287365"/>
              <a:ext cx="3908730" cy="4183475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new volunteers to boost social media presence (adoption and fundraising campaign focus)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Supported increases in fundraisers, rescues and adoptions with social media and communications activities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2022 calendar, holiday cards</a:t>
              </a: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merchandise (sweaters and t-shirts, cat beds)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6"/>
          <p:cNvGrpSpPr/>
          <p:nvPr/>
        </p:nvGrpSpPr>
        <p:grpSpPr>
          <a:xfrm>
            <a:off x="5639825" y="3946358"/>
            <a:ext cx="6244401" cy="2833432"/>
            <a:chOff x="8271536" y="1980665"/>
            <a:chExt cx="3636174" cy="3471509"/>
          </a:xfrm>
        </p:grpSpPr>
        <p:sp>
          <p:nvSpPr>
            <p:cNvPr id="152" name="Google Shape;152;p6"/>
            <p:cNvSpPr/>
            <p:nvPr/>
          </p:nvSpPr>
          <p:spPr>
            <a:xfrm>
              <a:off x="8271536" y="1980665"/>
              <a:ext cx="3636028" cy="854980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8271682" y="2835645"/>
              <a:ext cx="3636028" cy="2616529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Update adoptions page to implement filters to sort cats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 social media presence and gain followers on all platforms</a:t>
              </a:r>
              <a:endParaRPr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Recruit a co-chair with communications background</a:t>
              </a:r>
              <a:endParaRPr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54" name="Google Shape;154;p6"/>
          <p:cNvGraphicFramePr/>
          <p:nvPr>
            <p:extLst>
              <p:ext uri="{D42A27DB-BD31-4B8C-83A1-F6EECF244321}">
                <p14:modId xmlns:p14="http://schemas.microsoft.com/office/powerpoint/2010/main" val="1170691968"/>
              </p:ext>
            </p:extLst>
          </p:nvPr>
        </p:nvGraphicFramePr>
        <p:xfrm>
          <a:off x="299664" y="1228818"/>
          <a:ext cx="5055525" cy="2261426"/>
        </p:xfrm>
        <a:graphic>
          <a:graphicData uri="http://schemas.openxmlformats.org/drawingml/2006/table">
            <a:tbl>
              <a:tblPr firstRow="1" firstCol="1" bandRow="1">
                <a:noFill/>
                <a:tableStyleId>{69B3BD9E-3A0D-4556-9A1B-2AD5FA0201D3}</a:tableStyleId>
              </a:tblPr>
              <a:tblGrid>
                <a:gridCol w="18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300" b="1"/>
                        <a:t>Social media followers</a:t>
                      </a:r>
                      <a:endParaRPr sz="2300" b="1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Dec.</a:t>
                      </a:r>
                      <a:endParaRPr sz="2400" dirty="0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FFFFFF"/>
                          </a:solidFill>
                        </a:rPr>
                        <a:t>2021</a:t>
                      </a:r>
                      <a:endParaRPr sz="200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 dirty="0">
                          <a:solidFill>
                            <a:srgbClr val="FFFFFF"/>
                          </a:solidFill>
                        </a:rPr>
                        <a:t>Increase </a:t>
                      </a:r>
                      <a:r>
                        <a:rPr lang="en-US" sz="2300" dirty="0">
                          <a:solidFill>
                            <a:srgbClr val="FFFFFF"/>
                          </a:solidFill>
                        </a:rPr>
                        <a:t>from 2020</a:t>
                      </a:r>
                      <a:endParaRPr sz="190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Instagram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6,761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</a:rPr>
                        <a:t>+8%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Twitter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</a:rPr>
                        <a:t>1,245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</a:rPr>
                        <a:t>+3%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Ebulletin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1,284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</a:rPr>
                        <a:t>+23%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Facebook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</a:rPr>
                        <a:t>10,354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</a:rPr>
                        <a:t>+8%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5" name="Google Shape;155;p6"/>
          <p:cNvGraphicFramePr/>
          <p:nvPr>
            <p:extLst>
              <p:ext uri="{D42A27DB-BD31-4B8C-83A1-F6EECF244321}">
                <p14:modId xmlns:p14="http://schemas.microsoft.com/office/powerpoint/2010/main" val="2349280262"/>
              </p:ext>
            </p:extLst>
          </p:nvPr>
        </p:nvGraphicFramePr>
        <p:xfrm>
          <a:off x="299673" y="3822052"/>
          <a:ext cx="5055525" cy="2315850"/>
        </p:xfrm>
        <a:graphic>
          <a:graphicData uri="http://schemas.openxmlformats.org/drawingml/2006/table">
            <a:tbl>
              <a:tblPr firstRow="1" firstCol="1" bandRow="1">
                <a:noFill/>
                <a:tableStyleId>{69B3BD9E-3A0D-4556-9A1B-2AD5FA0201D3}</a:tableStyleId>
              </a:tblPr>
              <a:tblGrid>
                <a:gridCol w="198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FFFF"/>
                          </a:solidFill>
                        </a:rPr>
                        <a:t>Website</a:t>
                      </a:r>
                      <a:endParaRPr sz="2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2021</a:t>
                      </a:r>
                      <a:endParaRPr sz="20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FFFFFF"/>
                          </a:solidFill>
                        </a:rPr>
                        <a:t>Year over year decrease</a:t>
                      </a:r>
                      <a:endParaRPr sz="20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Page views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</a:rPr>
                        <a:t>585,000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</a:rPr>
                        <a:t>-18%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Visits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110,000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</a:rPr>
                        <a:t>-27%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0000"/>
                          </a:solidFill>
                        </a:rPr>
                        <a:t>Audience size (unique visits)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61,000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</a:rPr>
                        <a:t>-29%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287498" y="713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PET RESCUE</a:t>
            </a:r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470935" y="1181776"/>
            <a:ext cx="4928485" cy="5397329"/>
            <a:chOff x="1218756" y="2363234"/>
            <a:chExt cx="2836102" cy="6222908"/>
          </a:xfrm>
        </p:grpSpPr>
        <p:sp>
          <p:nvSpPr>
            <p:cNvPr id="162" name="Google Shape;162;p9"/>
            <p:cNvSpPr/>
            <p:nvPr/>
          </p:nvSpPr>
          <p:spPr>
            <a:xfrm>
              <a:off x="1218756" y="2363234"/>
              <a:ext cx="2836102" cy="980928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218756" y="3344163"/>
              <a:ext cx="2836102" cy="5241979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FD8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foster homes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500" dirty="0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Partnership with </a:t>
              </a:r>
              <a:r>
                <a:rPr lang="en-US" sz="2500" dirty="0" err="1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Prezoomably</a:t>
              </a:r>
              <a:r>
                <a:rPr lang="en-US" sz="2500" dirty="0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 Cats and volunteers at that location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500" b="0" i="0" strike="noStrike" cap="none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Relationships with partner vet clinics remain strong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5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Wait lists and reduced capacity at vet clinics is a challenge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500" b="0" i="0" strike="noStrike" cap="none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Boarding space at </a:t>
              </a:r>
              <a:r>
                <a:rPr lang="en-US" sz="2500" b="0" i="0" strike="noStrike" cap="none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Prezoomably</a:t>
              </a:r>
              <a:r>
                <a:rPr lang="en-US" sz="2500" b="0" i="0" strike="noStrike" cap="none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remained full year round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5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Many rescues had complex needs and medical issues this year</a:t>
              </a:r>
              <a:endParaRPr lang="en-US" sz="2500" b="0" i="0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endParaRPr sz="25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9"/>
          <p:cNvGrpSpPr/>
          <p:nvPr/>
        </p:nvGrpSpPr>
        <p:grpSpPr>
          <a:xfrm>
            <a:off x="5582859" y="3346795"/>
            <a:ext cx="6328560" cy="3234684"/>
            <a:chOff x="8583244" y="-3625387"/>
            <a:chExt cx="3636028" cy="4681163"/>
          </a:xfrm>
        </p:grpSpPr>
        <p:sp>
          <p:nvSpPr>
            <p:cNvPr id="165" name="Google Shape;165;p9"/>
            <p:cNvSpPr/>
            <p:nvPr/>
          </p:nvSpPr>
          <p:spPr>
            <a:xfrm>
              <a:off x="8583244" y="-3625387"/>
              <a:ext cx="3636028" cy="924768"/>
            </a:xfrm>
            <a:custGeom>
              <a:avLst/>
              <a:gdLst/>
              <a:ahLst/>
              <a:cxnLst/>
              <a:rect l="l" t="t" r="r" b="b"/>
              <a:pathLst>
                <a:path w="3636028" h="74880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8583244" y="-2701140"/>
              <a:ext cx="3636028" cy="3756916"/>
            </a:xfrm>
            <a:custGeom>
              <a:avLst/>
              <a:gdLst/>
              <a:ahLst/>
              <a:cxnLst/>
              <a:rect l="l" t="t" r="r" b="b"/>
              <a:pathLst>
                <a:path w="3636028" h="3996720" extrusionOk="0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FD8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 with community partners to address root causes of cat overpopulation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 a long-term strategy in collaboration with the board to respond to organizational growth</a:t>
              </a:r>
              <a:endPara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67" name="Google Shape;167;p9"/>
          <p:cNvGraphicFramePr/>
          <p:nvPr>
            <p:extLst>
              <p:ext uri="{D42A27DB-BD31-4B8C-83A1-F6EECF244321}">
                <p14:modId xmlns:p14="http://schemas.microsoft.com/office/powerpoint/2010/main" val="1874618012"/>
              </p:ext>
            </p:extLst>
          </p:nvPr>
        </p:nvGraphicFramePr>
        <p:xfrm>
          <a:off x="6588100" y="751126"/>
          <a:ext cx="4318077" cy="2353543"/>
        </p:xfrm>
        <a:graphic>
          <a:graphicData uri="http://schemas.openxmlformats.org/drawingml/2006/table">
            <a:tbl>
              <a:tblPr firstRow="1" firstCol="1" bandRow="1">
                <a:noFill/>
                <a:tableStyleId>{B7DA583C-08E6-4E8F-8B07-CF8C92A36649}</a:tableStyleId>
              </a:tblPr>
              <a:tblGrid>
                <a:gridCol w="2339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283">
                  <a:extLst>
                    <a:ext uri="{9D8B030D-6E8A-4147-A177-3AD203B41FA5}">
                      <a16:colId xmlns:a16="http://schemas.microsoft.com/office/drawing/2014/main" val="3513383218"/>
                    </a:ext>
                  </a:extLst>
                </a:gridCol>
                <a:gridCol w="1026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sz="3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444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280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444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FFFFFF"/>
                          </a:solidFill>
                        </a:rPr>
                        <a:t>2020</a:t>
                      </a:r>
                      <a:endParaRPr sz="280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Cats rescued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</a:rPr>
                        <a:t>514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595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</a:rPr>
                        <a:t>Cats adopted  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</a:rPr>
                        <a:t>411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541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</a:rPr>
                        <a:t>Sterilizations     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</a:rPr>
                        <a:t>411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485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0" u="none" strike="noStrike" cap="none" dirty="0" err="1">
                          <a:solidFill>
                            <a:srgbClr val="000000"/>
                          </a:solidFill>
                        </a:rPr>
                        <a:t>Euthanizations</a:t>
                      </a: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</a:rPr>
                        <a:t>17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13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</a:rPr>
                        <a:t>Foster homes 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0000"/>
                          </a:solidFill>
                        </a:rPr>
                        <a:t>82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82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9637850" y="584259"/>
            <a:ext cx="24558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0000"/>
                </a:solidFill>
              </a:rPr>
              <a:t>Joi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47590-E675-4F64-AC39-DB500DB2E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82" y="82603"/>
            <a:ext cx="4265018" cy="5403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24471-1B09-4683-B592-7395AC10D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09714" y="2875714"/>
            <a:ext cx="4551184" cy="3413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1DA0C-45E0-4FDD-8B2C-020950D7A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2" y="82603"/>
            <a:ext cx="4267055" cy="407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44752-3F30-45BC-A07E-A3987B719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630" y="3575408"/>
            <a:ext cx="3805904" cy="32825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4619550" y="830179"/>
            <a:ext cx="295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0000"/>
                </a:solidFill>
              </a:rPr>
              <a:t>Cassie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9CB44-1184-402C-8649-8BBB3D6F0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39" y="1022684"/>
            <a:ext cx="3510632" cy="5317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BE2283-354B-4AD1-85C3-73738E034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29" y="1311442"/>
            <a:ext cx="3771900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0EF9B-67D5-436E-9E8B-916369C38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474" y="2021305"/>
            <a:ext cx="4028921" cy="40065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682</Words>
  <Application>Microsoft Office PowerPoint</Application>
  <PresentationFormat>Widescreen</PresentationFormat>
  <Paragraphs>171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2021 HIGHLIGHTS</vt:lpstr>
      <vt:lpstr>BOARD</vt:lpstr>
      <vt:lpstr>VOLUNTEER TEAM </vt:lpstr>
      <vt:lpstr>FUNDRAISING - </vt:lpstr>
      <vt:lpstr>COMMUNICATIONS  </vt:lpstr>
      <vt:lpstr>PET RESCUE</vt:lpstr>
      <vt:lpstr>Joi</vt:lpstr>
      <vt:lpstr>Cassie</vt:lpstr>
      <vt:lpstr>Nixon</vt:lpstr>
      <vt:lpstr>COMMUNITY CAT TEAM</vt:lpstr>
      <vt:lpstr>Rest Peacefully Terri</vt:lpstr>
      <vt:lpstr>The Elusive Fiona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Merilee Tulloch</dc:creator>
  <cp:lastModifiedBy>Lobb, Brianna J</cp:lastModifiedBy>
  <cp:revision>28</cp:revision>
  <dcterms:created xsi:type="dcterms:W3CDTF">2019-04-26T18:40:30Z</dcterms:created>
  <dcterms:modified xsi:type="dcterms:W3CDTF">2022-05-26T15:37:02Z</dcterms:modified>
</cp:coreProperties>
</file>