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6858000" cx="12192000"/>
  <p:notesSz cx="6858000" cy="9144000"/>
  <p:embeddedFontLst>
    <p:embeddedFont>
      <p:font typeface="Playfair Display Medium"/>
      <p:regular r:id="rId25"/>
      <p:bold r:id="rId26"/>
      <p:italic r:id="rId27"/>
      <p:boldItalic r:id="rId28"/>
    </p:embeddedFont>
    <p:embeddedFont>
      <p:font typeface="Inria Serif"/>
      <p:regular r:id="rId29"/>
      <p:bold r:id="rId30"/>
      <p:italic r:id="rId31"/>
      <p:boldItalic r:id="rId32"/>
    </p:embeddedFont>
    <p:embeddedFont>
      <p:font typeface="Inria Serif Light"/>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7" roundtripDataSignature="AMtx7mi8uwi+XjiFxZJZ6mpZrhKzegvk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CE16620-E3D4-469D-B15E-A13B190579A8}">
  <a:tblStyle styleId="{0CE16620-E3D4-469D-B15E-A13B190579A8}" styleName="Table_0">
    <a:wholeTbl>
      <a:tcTxStyle b="off" i="off">
        <a:font>
          <a:latin typeface="Calibri"/>
          <a:ea typeface="Calibri"/>
          <a:cs typeface="Calibri"/>
        </a:font>
        <a:schemeClr val="dk1"/>
      </a:tcTxStyle>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1"/>
              </a:solidFill>
              <a:prstDash val="solid"/>
              <a:round/>
              <a:headEnd len="sm" w="sm" type="none"/>
              <a:tailEnd len="sm" w="sm" type="none"/>
            </a:ln>
          </a:top>
          <a:bottom>
            <a:ln cap="flat" cmpd="sng" w="9525">
              <a:solidFill>
                <a:schemeClr val="accent1"/>
              </a:solidFill>
              <a:prstDash val="solid"/>
              <a:round/>
              <a:headEnd len="sm" w="sm" type="none"/>
              <a:tailEnd len="sm" w="sm" type="none"/>
            </a:ln>
          </a:bottom>
        </a:tcBdr>
      </a:tcStyle>
    </a:band1H>
    <a:band2H>
      <a:tcTxStyle b="off" i="off"/>
    </a:band2H>
    <a:band1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1V>
    <a:band2V>
      <a:tcTxStyle b="off" i="off"/>
      <a:tcStyle>
        <a:tcBdr>
          <a:left>
            <a:ln cap="flat" cmpd="sng" w="9525">
              <a:solidFill>
                <a:schemeClr val="accent1"/>
              </a:solidFill>
              <a:prstDash val="solid"/>
              <a:round/>
              <a:headEnd len="sm" w="sm" type="none"/>
              <a:tailEnd len="sm" w="sm" type="none"/>
            </a:ln>
          </a:left>
          <a:right>
            <a:ln cap="flat" cmpd="sng" w="9525">
              <a:solidFill>
                <a:schemeClr val="accent1"/>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tcStyle>
    </a:lastRow>
    <a:seCell>
      <a:tcTxStyle b="off" i="off"/>
    </a:seCell>
    <a:swCell>
      <a:tcTxStyle b="off" i="off"/>
    </a:swCell>
    <a:firstRow>
      <a:tcTxStyle b="on" i="off">
        <a:font>
          <a:latin typeface="Calibri"/>
          <a:ea typeface="Calibri"/>
          <a:cs typeface="Calibri"/>
        </a:font>
        <a:schemeClr val="lt1"/>
      </a:tcTxStyle>
      <a:tcStyle>
        <a:fill>
          <a:solidFill>
            <a:schemeClr val="accent1"/>
          </a:solidFill>
        </a:fill>
      </a:tcStyle>
    </a:firstRow>
    <a:neCell>
      <a:tcTxStyle b="off" i="off"/>
    </a:neCell>
    <a:nwCell>
      <a:tcTxStyle b="off" i="off"/>
    </a:nwCell>
  </a:tblStyle>
  <a:tblStyle styleId="{A46E0386-48A9-4656-AD36-76BFE959EE8F}" styleName="Table_1">
    <a:wholeTbl>
      <a:tcTxStyle b="off" i="off">
        <a:font>
          <a:latin typeface="Calibri"/>
          <a:ea typeface="Calibri"/>
          <a:cs typeface="Calibri"/>
        </a:font>
        <a:schemeClr val="dk1"/>
      </a:tcTxStyle>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6"/>
              </a:solidFill>
              <a:prstDash val="solid"/>
              <a:round/>
              <a:headEnd len="sm" w="sm" type="none"/>
              <a:tailEnd len="sm" w="sm" type="none"/>
            </a:ln>
          </a:top>
          <a:bottom>
            <a:ln cap="flat" cmpd="sng" w="9525">
              <a:solidFill>
                <a:schemeClr val="accent6"/>
              </a:solidFill>
              <a:prstDash val="solid"/>
              <a:round/>
              <a:headEnd len="sm" w="sm" type="none"/>
              <a:tailEnd len="sm" w="sm" type="none"/>
            </a:ln>
          </a:bottom>
        </a:tcBdr>
      </a:tcStyle>
    </a:band1H>
    <a:band2H>
      <a:tcTxStyle b="off" i="off"/>
    </a:band2H>
    <a:band1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1V>
    <a:band2V>
      <a:tcTxStyle b="off" i="off"/>
      <a:tcStyle>
        <a:tcBdr>
          <a:left>
            <a:ln cap="flat" cmpd="sng" w="9525">
              <a:solidFill>
                <a:schemeClr val="accent6"/>
              </a:solidFill>
              <a:prstDash val="solid"/>
              <a:round/>
              <a:headEnd len="sm" w="sm" type="none"/>
              <a:tailEnd len="sm" w="sm" type="none"/>
            </a:ln>
          </a:left>
          <a:right>
            <a:ln cap="flat" cmpd="sng" w="9525">
              <a:solidFill>
                <a:schemeClr val="accent6"/>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6"/>
              </a:solidFill>
              <a:prstDash val="solid"/>
              <a:round/>
              <a:headEnd len="sm" w="sm" type="none"/>
              <a:tailEnd len="sm" w="sm" type="none"/>
            </a:ln>
          </a:top>
        </a:tcBdr>
      </a:tcStyle>
    </a:lastRow>
    <a:seCell>
      <a:tcTxStyle b="off" i="off"/>
    </a:seCell>
    <a:swCell>
      <a:tcTxStyle b="off" i="off"/>
    </a:swCell>
    <a:firstRow>
      <a:tcTxStyle b="on" i="off">
        <a:font>
          <a:latin typeface="Calibri"/>
          <a:ea typeface="Calibri"/>
          <a:cs typeface="Calibri"/>
        </a:font>
        <a:schemeClr val="lt1"/>
      </a:tcTxStyle>
      <a:tcStyle>
        <a:fill>
          <a:solidFill>
            <a:schemeClr val="accent6"/>
          </a:solidFill>
        </a:fill>
      </a:tcStyle>
    </a:firstRow>
    <a:neCell>
      <a:tcTxStyle b="off" i="off"/>
    </a:neCell>
    <a:nwCell>
      <a:tcTxStyle b="off" i="off"/>
    </a:nwCell>
  </a:tblStyle>
  <a:tblStyle styleId="{4D1661A7-EDAB-465C-8DFD-7D43EC31E3FA}" styleName="Table_2">
    <a:wholeTbl>
      <a:tcTxStyle b="off" i="off">
        <a:font>
          <a:latin typeface="Calibri"/>
          <a:ea typeface="Calibri"/>
          <a:cs typeface="Calibri"/>
        </a:font>
        <a:schemeClr val="dk1"/>
      </a:tcTxStyle>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tcStyle>
        <a:tcBdr>
          <a:top>
            <a:ln cap="flat" cmpd="sng" w="9525">
              <a:solidFill>
                <a:schemeClr val="accent2"/>
              </a:solidFill>
              <a:prstDash val="solid"/>
              <a:round/>
              <a:headEnd len="sm" w="sm" type="none"/>
              <a:tailEnd len="sm" w="sm" type="none"/>
            </a:ln>
          </a:top>
          <a:bottom>
            <a:ln cap="flat" cmpd="sng" w="9525">
              <a:solidFill>
                <a:schemeClr val="accent2"/>
              </a:solidFill>
              <a:prstDash val="solid"/>
              <a:round/>
              <a:headEnd len="sm" w="sm" type="none"/>
              <a:tailEnd len="sm" w="sm" type="none"/>
            </a:ln>
          </a:bottom>
        </a:tcBdr>
      </a:tcStyle>
    </a:band1H>
    <a:band2H>
      <a:tcTxStyle b="off" i="off"/>
    </a:band2H>
    <a:band1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1V>
    <a:band2V>
      <a:tcTxStyle b="off" i="off"/>
      <a:tcStyle>
        <a:tcBdr>
          <a:left>
            <a:ln cap="flat" cmpd="sng" w="9525">
              <a:solidFill>
                <a:schemeClr val="accent2"/>
              </a:solidFill>
              <a:prstDash val="solid"/>
              <a:round/>
              <a:headEnd len="sm" w="sm" type="none"/>
              <a:tailEnd len="sm" w="sm" type="none"/>
            </a:ln>
          </a:left>
          <a:right>
            <a:ln cap="flat" cmpd="sng" w="9525">
              <a:solidFill>
                <a:schemeClr val="accent2"/>
              </a:solidFill>
              <a:prstDash val="solid"/>
              <a:round/>
              <a:headEnd len="sm" w="sm" type="none"/>
              <a:tailEnd len="sm" w="sm" type="none"/>
            </a:ln>
          </a:right>
        </a:tcBdr>
      </a:tcStyle>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tcStyle>
    </a:lastRow>
    <a:seCell>
      <a:tcTxStyle b="off" i="off"/>
    </a:seCell>
    <a:swCell>
      <a:tcTxStyle b="off" i="off"/>
    </a:swCell>
    <a:firstRow>
      <a:tcTxStyle b="on" i="off">
        <a:font>
          <a:latin typeface="Calibri"/>
          <a:ea typeface="Calibri"/>
          <a:cs typeface="Calibri"/>
        </a:font>
        <a:schemeClr val="lt1"/>
      </a:tcTxStyle>
      <a:tcStyle>
        <a:fill>
          <a:solidFill>
            <a:schemeClr val="accent2"/>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PlayfairDisplayMedium-bold.fntdata"/><Relationship Id="rId25" Type="http://schemas.openxmlformats.org/officeDocument/2006/relationships/font" Target="fonts/PlayfairDisplayMedium-regular.fntdata"/><Relationship Id="rId28" Type="http://schemas.openxmlformats.org/officeDocument/2006/relationships/font" Target="fonts/PlayfairDisplayMedium-boldItalic.fntdata"/><Relationship Id="rId27" Type="http://schemas.openxmlformats.org/officeDocument/2006/relationships/font" Target="fonts/PlayfairDisplayMedium-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InriaSerif-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InriaSerif-italic.fntdata"/><Relationship Id="rId30" Type="http://schemas.openxmlformats.org/officeDocument/2006/relationships/font" Target="fonts/InriaSerif-bold.fntdata"/><Relationship Id="rId11" Type="http://schemas.openxmlformats.org/officeDocument/2006/relationships/slide" Target="slides/slide5.xml"/><Relationship Id="rId33" Type="http://schemas.openxmlformats.org/officeDocument/2006/relationships/font" Target="fonts/InriaSerifLight-regular.fntdata"/><Relationship Id="rId10" Type="http://schemas.openxmlformats.org/officeDocument/2006/relationships/slide" Target="slides/slide4.xml"/><Relationship Id="rId32" Type="http://schemas.openxmlformats.org/officeDocument/2006/relationships/font" Target="fonts/InriaSerif-boldItalic.fntdata"/><Relationship Id="rId13" Type="http://schemas.openxmlformats.org/officeDocument/2006/relationships/slide" Target="slides/slide7.xml"/><Relationship Id="rId35" Type="http://schemas.openxmlformats.org/officeDocument/2006/relationships/font" Target="fonts/InriaSerifLight-italic.fntdata"/><Relationship Id="rId12" Type="http://schemas.openxmlformats.org/officeDocument/2006/relationships/slide" Target="slides/slide6.xml"/><Relationship Id="rId34" Type="http://schemas.openxmlformats.org/officeDocument/2006/relationships/font" Target="fonts/InriaSerifLight-bold.fntdata"/><Relationship Id="rId15" Type="http://schemas.openxmlformats.org/officeDocument/2006/relationships/slide" Target="slides/slide9.xml"/><Relationship Id="rId37" Type="http://customschemas.google.com/relationships/presentationmetadata" Target="metadata"/><Relationship Id="rId14" Type="http://schemas.openxmlformats.org/officeDocument/2006/relationships/slide" Target="slides/slide8.xml"/><Relationship Id="rId36" Type="http://schemas.openxmlformats.org/officeDocument/2006/relationships/font" Target="fonts/InriaSerif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4bde0b66f5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4bde0b66f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Pictured here is Rinata just shortly before giving birth to 10 kittens. Yes 10!</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Rescued from north central this beautiful Mama of only 10 months was on her 3rd litter of kittens (2 litters before rescue).</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Sadly a couple of her kittens did not make it (due to such a big litter) but this Beautiful Mama went on to be called “Mom of the year” taking on another kitten who’s Mom and siblings had passed away.</a:t>
            </a:r>
            <a:endParaRPr/>
          </a:p>
          <a:p>
            <a:pPr indent="0" lvl="0" marL="0" rtl="0" algn="l">
              <a:spcBef>
                <a:spcPts val="0"/>
              </a:spcBef>
              <a:spcAft>
                <a:spcPts val="0"/>
              </a:spcAft>
              <a:buClr>
                <a:schemeClr val="dk1"/>
              </a:buClr>
              <a:buSzPts val="1100"/>
              <a:buFont typeface="Arial"/>
              <a:buNone/>
            </a:pPr>
            <a:r>
              <a:rPr lang="en-US"/>
              <a:t>She was the most loving, attentive mother we have ever met staying with all her babes until she found a furrever home of her own❤️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4bde0b66f5_0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4bde0b66f5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Kendrick</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this darling soul came into care early in 2022 in the cold of winter</a:t>
            </a:r>
            <a:endParaRPr/>
          </a:p>
          <a:p>
            <a:pPr indent="0" lvl="0" marL="0" rtl="0" algn="l">
              <a:spcBef>
                <a:spcPts val="0"/>
              </a:spcBef>
              <a:spcAft>
                <a:spcPts val="0"/>
              </a:spcAft>
              <a:buNone/>
            </a:pPr>
            <a:r>
              <a:rPr lang="en-US"/>
              <a:t>~ we were contacted by a concerned citizen when Kendrick showed up on their property cold, hungry and looking rough</a:t>
            </a:r>
            <a:endParaRPr/>
          </a:p>
          <a:p>
            <a:pPr indent="0" lvl="0" marL="0" rtl="0" algn="l">
              <a:spcBef>
                <a:spcPts val="0"/>
              </a:spcBef>
              <a:spcAft>
                <a:spcPts val="0"/>
              </a:spcAft>
              <a:buNone/>
            </a:pPr>
            <a:r>
              <a:rPr lang="en-US"/>
              <a:t>~ we knew we had to help this poor fellow (it was Connie / Prezoomably owner neighbour that contacted) so it was in the country just outside of the city. It was thought to be Kendrick may have been dumped on the property.</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 we got him cozy at Prezoomably where we nursed him back to health after several vet visits</a:t>
            </a:r>
            <a:endParaRPr/>
          </a:p>
          <a:p>
            <a:pPr indent="0" lvl="0" marL="0" rtl="0" algn="l">
              <a:spcBef>
                <a:spcPts val="0"/>
              </a:spcBef>
              <a:spcAft>
                <a:spcPts val="0"/>
              </a:spcAft>
              <a:buNone/>
            </a:pPr>
            <a:r>
              <a:rPr lang="en-US"/>
              <a:t>~ Kendrick had endured so much. He was frost bitten, emaciated (weighing only 3 pounds at a year and a half of age) and was struggling with a bad case of upper respiratory virus</a:t>
            </a:r>
            <a:endParaRPr/>
          </a:p>
          <a:p>
            <a:pPr indent="0" lvl="0" marL="0" rtl="0" algn="l">
              <a:spcBef>
                <a:spcPts val="0"/>
              </a:spcBef>
              <a:spcAft>
                <a:spcPts val="0"/>
              </a:spcAft>
              <a:buNone/>
            </a:pPr>
            <a:r>
              <a:rPr lang="en-US"/>
              <a:t>~ after several weeks he was moved into foster care where his loving foster continued to care for him. While it took some time for Kendrick to heal he was eventually put up for adoption and got a wonderful home where to this day he is so adored</a:t>
            </a:r>
            <a:endParaRPr/>
          </a:p>
          <a:p>
            <a:pPr indent="0" lvl="0" marL="0" rtl="0" algn="l">
              <a:spcBef>
                <a:spcPts val="0"/>
              </a:spcBef>
              <a:spcAft>
                <a:spcPts val="0"/>
              </a:spcAft>
              <a:buNone/>
            </a:pPr>
            <a:r>
              <a:rPr lang="en-US"/>
              <a:t>~ Kendrick is featured in RCR’s 2023 calendar</a:t>
            </a:r>
            <a:endParaRPr/>
          </a:p>
          <a:p>
            <a:pPr indent="0" lvl="0" marL="0" rtl="0" algn="l">
              <a:spcBef>
                <a:spcPts val="0"/>
              </a:spcBef>
              <a:spcAft>
                <a:spcPts val="0"/>
              </a:spcAft>
              <a:buClr>
                <a:schemeClr val="dk1"/>
              </a:buClr>
              <a:buSzPts val="1100"/>
              <a:buFont typeface="Arial"/>
              <a:buNone/>
            </a:pPr>
            <a:r>
              <a:rPr lang="en-US">
                <a:solidFill>
                  <a:srgbClr val="222222"/>
                </a:solidFill>
                <a:highlight>
                  <a:srgbClr val="FFFFFF"/>
                </a:highlight>
              </a:rPr>
              <a:t>The adopters had this beautiful mat made for him that I think is so precious!</a:t>
            </a:r>
            <a:endParaRPr>
              <a:solidFill>
                <a:srgbClr val="222222"/>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US">
                <a:solidFill>
                  <a:srgbClr val="222222"/>
                </a:solidFill>
                <a:highlight>
                  <a:srgbClr val="FFFFFF"/>
                </a:highlight>
              </a:rPr>
              <a:t>Kendrick just celebrated his birthday (photo below).</a:t>
            </a:r>
            <a:endParaRPr>
              <a:solidFill>
                <a:srgbClr val="222222"/>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499b02c419_0_7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499b02c419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6" name="Google Shape;276;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499b02c419_0_79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499b02c419_0_7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g2499b02c419_0_79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96" name="Google Shape;296;g2499b02c419_0_7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499b02c419_0_7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2499b02c419_0_7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They were one of our feeders favorites as they were generally always around waiting for their wet food they knew they would get when the feeders came each day.  They appeared to be healthy 9 year old cats, so it's sad and shocking that they both suddenly disappeared.  Despite efforts to search the block and ask residents there was never any sign of them.  They are gone but not forgotten.</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499b02c419_0_28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499b02c419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5" name="Google Shape;3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499b02c419_0_81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499b02c419_0_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499b02c419_0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499b02c41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ed695367a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60350" lvl="1" marL="285750" rtl="0" algn="l">
              <a:lnSpc>
                <a:spcPct val="90000"/>
              </a:lnSpc>
              <a:spcBef>
                <a:spcPts val="0"/>
              </a:spcBef>
              <a:spcAft>
                <a:spcPts val="0"/>
              </a:spcAft>
              <a:buClr>
                <a:schemeClr val="dk1"/>
              </a:buClr>
              <a:buSzPts val="2300"/>
              <a:buFont typeface="Calibri"/>
              <a:buChar char="•"/>
            </a:pPr>
            <a:r>
              <a:t/>
            </a:r>
            <a:endParaRPr sz="2300">
              <a:solidFill>
                <a:schemeClr val="dk1"/>
              </a:solidFill>
              <a:latin typeface="Calibri"/>
              <a:ea typeface="Calibri"/>
              <a:cs typeface="Calibri"/>
              <a:sym typeface="Calibri"/>
            </a:endParaRPr>
          </a:p>
        </p:txBody>
      </p:sp>
      <p:sp>
        <p:nvSpPr>
          <p:cNvPr id="191" name="Google Shape;191;g8ed695367a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4" name="Google Shape;204;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32" name="Google Shape;232;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80" name="Shape 80"/>
        <p:cNvGrpSpPr/>
        <p:nvPr/>
      </p:nvGrpSpPr>
      <p:grpSpPr>
        <a:xfrm>
          <a:off x="0" y="0"/>
          <a:ext cx="0" cy="0"/>
          <a:chOff x="0" y="0"/>
          <a:chExt cx="0" cy="0"/>
        </a:xfrm>
      </p:grpSpPr>
      <p:sp>
        <p:nvSpPr>
          <p:cNvPr id="81" name="Google Shape;81;g2499b02c419_0_142"/>
          <p:cNvSpPr/>
          <p:nvPr/>
        </p:nvSpPr>
        <p:spPr>
          <a:xfrm>
            <a:off x="3076400" y="1228000"/>
            <a:ext cx="9115500" cy="5630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2" name="Google Shape;82;g2499b02c419_0_142"/>
          <p:cNvSpPr txBox="1"/>
          <p:nvPr>
            <p:ph type="title"/>
          </p:nvPr>
        </p:nvSpPr>
        <p:spPr>
          <a:xfrm>
            <a:off x="607600" y="1098367"/>
            <a:ext cx="2165100" cy="5151900"/>
          </a:xfrm>
          <a:prstGeom prst="rect">
            <a:avLst/>
          </a:prstGeom>
        </p:spPr>
        <p:txBody>
          <a:bodyPr anchorCtr="0" anchor="ctr" bIns="45700" lIns="91425" spcFirstLastPara="1" rIns="91425" wrap="square" tIns="45700">
            <a:normAutofit/>
          </a:bodyPr>
          <a:lstStyle>
            <a:lvl1pPr lvl="0" rtl="0">
              <a:spcBef>
                <a:spcPts val="0"/>
              </a:spcBef>
              <a:spcAft>
                <a:spcPts val="0"/>
              </a:spcAft>
              <a:buSzPts val="4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83" name="Google Shape;83;g2499b02c419_0_142"/>
          <p:cNvSpPr txBox="1"/>
          <p:nvPr>
            <p:ph idx="1" type="body"/>
          </p:nvPr>
        </p:nvSpPr>
        <p:spPr>
          <a:xfrm>
            <a:off x="3725900" y="1835633"/>
            <a:ext cx="3672000" cy="4414800"/>
          </a:xfrm>
          <a:prstGeom prst="rect">
            <a:avLst/>
          </a:prstGeom>
        </p:spPr>
        <p:txBody>
          <a:bodyPr anchorCtr="0" anchor="t" bIns="45700" lIns="91425" spcFirstLastPara="1" rIns="91425" wrap="square" tIns="45700">
            <a:normAutofit/>
          </a:bodyPr>
          <a:lstStyle>
            <a:lvl1pPr indent="-381000" lvl="0" marL="457200" rtl="0">
              <a:spcBef>
                <a:spcPts val="1000"/>
              </a:spcBef>
              <a:spcAft>
                <a:spcPts val="0"/>
              </a:spcAft>
              <a:buSzPts val="2400"/>
              <a:buChar char="•"/>
              <a:defRPr sz="2400"/>
            </a:lvl1pPr>
            <a:lvl2pPr indent="-381000" lvl="1" marL="914400" rtl="0">
              <a:spcBef>
                <a:spcPts val="500"/>
              </a:spcBef>
              <a:spcAft>
                <a:spcPts val="0"/>
              </a:spcAft>
              <a:buSzPts val="2400"/>
              <a:buChar char="•"/>
              <a:defRPr sz="2400"/>
            </a:lvl2pPr>
            <a:lvl3pPr indent="-381000" lvl="2" marL="1371600" rtl="0">
              <a:spcBef>
                <a:spcPts val="500"/>
              </a:spcBef>
              <a:spcAft>
                <a:spcPts val="0"/>
              </a:spcAft>
              <a:buSzPts val="2400"/>
              <a:buChar char="•"/>
              <a:defRPr sz="2400"/>
            </a:lvl3pPr>
            <a:lvl4pPr indent="-381000" lvl="3" marL="1828800" rtl="0">
              <a:spcBef>
                <a:spcPts val="500"/>
              </a:spcBef>
              <a:spcAft>
                <a:spcPts val="0"/>
              </a:spcAft>
              <a:buSzPts val="2400"/>
              <a:buChar char="•"/>
              <a:defRPr sz="2400"/>
            </a:lvl4pPr>
            <a:lvl5pPr indent="-381000" lvl="4" marL="2286000" rtl="0">
              <a:spcBef>
                <a:spcPts val="500"/>
              </a:spcBef>
              <a:spcAft>
                <a:spcPts val="0"/>
              </a:spcAft>
              <a:buSzPts val="2400"/>
              <a:buChar char="•"/>
              <a:defRPr sz="2400"/>
            </a:lvl5pPr>
            <a:lvl6pPr indent="-381000" lvl="5" marL="2743200" rtl="0">
              <a:spcBef>
                <a:spcPts val="500"/>
              </a:spcBef>
              <a:spcAft>
                <a:spcPts val="0"/>
              </a:spcAft>
              <a:buSzPts val="2400"/>
              <a:buChar char="•"/>
              <a:defRPr sz="2400"/>
            </a:lvl6pPr>
            <a:lvl7pPr indent="-381000" lvl="6" marL="3200400" rtl="0">
              <a:spcBef>
                <a:spcPts val="500"/>
              </a:spcBef>
              <a:spcAft>
                <a:spcPts val="0"/>
              </a:spcAft>
              <a:buSzPts val="2400"/>
              <a:buChar char="•"/>
              <a:defRPr sz="2400"/>
            </a:lvl7pPr>
            <a:lvl8pPr indent="-381000" lvl="7" marL="3657600" rtl="0">
              <a:spcBef>
                <a:spcPts val="500"/>
              </a:spcBef>
              <a:spcAft>
                <a:spcPts val="0"/>
              </a:spcAft>
              <a:buSzPts val="2400"/>
              <a:buChar char="•"/>
              <a:defRPr sz="2400"/>
            </a:lvl8pPr>
            <a:lvl9pPr indent="-381000" lvl="8" marL="4114800" rtl="0">
              <a:spcBef>
                <a:spcPts val="500"/>
              </a:spcBef>
              <a:spcAft>
                <a:spcPts val="0"/>
              </a:spcAft>
              <a:buSzPts val="2400"/>
              <a:buChar char="•"/>
              <a:defRPr sz="2400"/>
            </a:lvl9pPr>
          </a:lstStyle>
          <a:p/>
        </p:txBody>
      </p:sp>
      <p:sp>
        <p:nvSpPr>
          <p:cNvPr id="84" name="Google Shape;84;g2499b02c419_0_142"/>
          <p:cNvSpPr txBox="1"/>
          <p:nvPr>
            <p:ph idx="2" type="body"/>
          </p:nvPr>
        </p:nvSpPr>
        <p:spPr>
          <a:xfrm>
            <a:off x="7912535" y="1835633"/>
            <a:ext cx="3672000" cy="4414800"/>
          </a:xfrm>
          <a:prstGeom prst="rect">
            <a:avLst/>
          </a:prstGeom>
        </p:spPr>
        <p:txBody>
          <a:bodyPr anchorCtr="0" anchor="t" bIns="45700" lIns="91425" spcFirstLastPara="1" rIns="91425" wrap="square" tIns="45700">
            <a:normAutofit/>
          </a:bodyPr>
          <a:lstStyle>
            <a:lvl1pPr indent="-381000" lvl="0" marL="457200" rtl="0">
              <a:spcBef>
                <a:spcPts val="1000"/>
              </a:spcBef>
              <a:spcAft>
                <a:spcPts val="0"/>
              </a:spcAft>
              <a:buSzPts val="2400"/>
              <a:buChar char="•"/>
              <a:defRPr sz="2400"/>
            </a:lvl1pPr>
            <a:lvl2pPr indent="-381000" lvl="1" marL="914400" rtl="0">
              <a:spcBef>
                <a:spcPts val="500"/>
              </a:spcBef>
              <a:spcAft>
                <a:spcPts val="0"/>
              </a:spcAft>
              <a:buSzPts val="2400"/>
              <a:buChar char="•"/>
              <a:defRPr sz="2400"/>
            </a:lvl2pPr>
            <a:lvl3pPr indent="-381000" lvl="2" marL="1371600" rtl="0">
              <a:spcBef>
                <a:spcPts val="500"/>
              </a:spcBef>
              <a:spcAft>
                <a:spcPts val="0"/>
              </a:spcAft>
              <a:buSzPts val="2400"/>
              <a:buChar char="•"/>
              <a:defRPr sz="2400"/>
            </a:lvl3pPr>
            <a:lvl4pPr indent="-381000" lvl="3" marL="1828800" rtl="0">
              <a:spcBef>
                <a:spcPts val="500"/>
              </a:spcBef>
              <a:spcAft>
                <a:spcPts val="0"/>
              </a:spcAft>
              <a:buSzPts val="2400"/>
              <a:buChar char="•"/>
              <a:defRPr sz="2400"/>
            </a:lvl4pPr>
            <a:lvl5pPr indent="-381000" lvl="4" marL="2286000" rtl="0">
              <a:spcBef>
                <a:spcPts val="500"/>
              </a:spcBef>
              <a:spcAft>
                <a:spcPts val="0"/>
              </a:spcAft>
              <a:buSzPts val="2400"/>
              <a:buChar char="•"/>
              <a:defRPr sz="2400"/>
            </a:lvl5pPr>
            <a:lvl6pPr indent="-381000" lvl="5" marL="2743200" rtl="0">
              <a:spcBef>
                <a:spcPts val="500"/>
              </a:spcBef>
              <a:spcAft>
                <a:spcPts val="0"/>
              </a:spcAft>
              <a:buSzPts val="2400"/>
              <a:buChar char="•"/>
              <a:defRPr sz="2400"/>
            </a:lvl6pPr>
            <a:lvl7pPr indent="-381000" lvl="6" marL="3200400" rtl="0">
              <a:spcBef>
                <a:spcPts val="500"/>
              </a:spcBef>
              <a:spcAft>
                <a:spcPts val="0"/>
              </a:spcAft>
              <a:buSzPts val="2400"/>
              <a:buChar char="•"/>
              <a:defRPr sz="2400"/>
            </a:lvl7pPr>
            <a:lvl8pPr indent="-381000" lvl="7" marL="3657600" rtl="0">
              <a:spcBef>
                <a:spcPts val="500"/>
              </a:spcBef>
              <a:spcAft>
                <a:spcPts val="0"/>
              </a:spcAft>
              <a:buSzPts val="2400"/>
              <a:buChar char="•"/>
              <a:defRPr sz="2400"/>
            </a:lvl8pPr>
            <a:lvl9pPr indent="-381000" lvl="8" marL="4114800" rtl="0">
              <a:spcBef>
                <a:spcPts val="500"/>
              </a:spcBef>
              <a:spcAft>
                <a:spcPts val="0"/>
              </a:spcAft>
              <a:buSzPts val="2400"/>
              <a:buChar char="•"/>
              <a:defRPr sz="2400"/>
            </a:lvl9pPr>
          </a:lstStyle>
          <a:p/>
        </p:txBody>
      </p:sp>
      <p:sp>
        <p:nvSpPr>
          <p:cNvPr id="85" name="Google Shape;85;g2499b02c419_0_142"/>
          <p:cNvSpPr txBox="1"/>
          <p:nvPr>
            <p:ph idx="12" type="sldNum"/>
          </p:nvPr>
        </p:nvSpPr>
        <p:spPr>
          <a:xfrm>
            <a:off x="11584400" y="6250333"/>
            <a:ext cx="607500" cy="6075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0" name="Shape 90"/>
        <p:cNvGrpSpPr/>
        <p:nvPr/>
      </p:nvGrpSpPr>
      <p:grpSpPr>
        <a:xfrm>
          <a:off x="0" y="0"/>
          <a:ext cx="0" cy="0"/>
          <a:chOff x="0" y="0"/>
          <a:chExt cx="0" cy="0"/>
        </a:xfrm>
      </p:grpSpPr>
      <p:sp>
        <p:nvSpPr>
          <p:cNvPr id="91" name="Google Shape;91;g2499b02c419_0_728"/>
          <p:cNvSpPr/>
          <p:nvPr/>
        </p:nvSpPr>
        <p:spPr>
          <a:xfrm>
            <a:off x="0" y="3429000"/>
            <a:ext cx="12192000" cy="34293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2" name="Google Shape;92;g2499b02c419_0_728"/>
          <p:cNvSpPr txBox="1"/>
          <p:nvPr>
            <p:ph type="ctrTitle"/>
          </p:nvPr>
        </p:nvSpPr>
        <p:spPr>
          <a:xfrm>
            <a:off x="937200" y="1815138"/>
            <a:ext cx="4965900" cy="15465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93" name="Google Shape;93;g2499b02c419_0_728"/>
          <p:cNvSpPr/>
          <p:nvPr/>
        </p:nvSpPr>
        <p:spPr>
          <a:xfrm>
            <a:off x="10970533" y="-2233"/>
            <a:ext cx="1221600" cy="1221600"/>
          </a:xfrm>
          <a:prstGeom prst="rect">
            <a:avLst/>
          </a:prstGeom>
          <a:solidFill>
            <a:schemeClr val="accen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2"/>
        </a:solidFill>
      </p:bgPr>
    </p:bg>
    <p:spTree>
      <p:nvGrpSpPr>
        <p:cNvPr id="94" name="Shape 94"/>
        <p:cNvGrpSpPr/>
        <p:nvPr/>
      </p:nvGrpSpPr>
      <p:grpSpPr>
        <a:xfrm>
          <a:off x="0" y="0"/>
          <a:ext cx="0" cy="0"/>
          <a:chOff x="0" y="0"/>
          <a:chExt cx="0" cy="0"/>
        </a:xfrm>
      </p:grpSpPr>
      <p:sp>
        <p:nvSpPr>
          <p:cNvPr id="95" name="Google Shape;95;g2499b02c419_0_732"/>
          <p:cNvSpPr/>
          <p:nvPr/>
        </p:nvSpPr>
        <p:spPr>
          <a:xfrm>
            <a:off x="0" y="3429000"/>
            <a:ext cx="12192000" cy="3429300"/>
          </a:xfrm>
          <a:prstGeom prst="rect">
            <a:avLst/>
          </a:prstGeom>
          <a:solidFill>
            <a:srgbClr val="3B1106">
              <a:alpha val="61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 name="Google Shape;96;g2499b02c419_0_732"/>
          <p:cNvSpPr txBox="1"/>
          <p:nvPr>
            <p:ph type="ctrTitle"/>
          </p:nvPr>
        </p:nvSpPr>
        <p:spPr>
          <a:xfrm>
            <a:off x="937200" y="1644877"/>
            <a:ext cx="6327900" cy="15465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97" name="Google Shape;97;g2499b02c419_0_732"/>
          <p:cNvSpPr txBox="1"/>
          <p:nvPr>
            <p:ph idx="1" type="subTitle"/>
          </p:nvPr>
        </p:nvSpPr>
        <p:spPr>
          <a:xfrm>
            <a:off x="937200" y="3716443"/>
            <a:ext cx="6327900" cy="399300"/>
          </a:xfrm>
          <a:prstGeom prst="rect">
            <a:avLst/>
          </a:prstGeom>
        </p:spPr>
        <p:txBody>
          <a:bodyPr anchorCtr="0" anchor="t" bIns="0" lIns="0" spcFirstLastPara="1" rIns="0" wrap="square" tIns="0">
            <a:noAutofit/>
          </a:bodyPr>
          <a:lstStyle>
            <a:lvl1pPr lvl="0" rtl="0">
              <a:spcBef>
                <a:spcPts val="0"/>
              </a:spcBef>
              <a:spcAft>
                <a:spcPts val="0"/>
              </a:spcAft>
              <a:buClr>
                <a:schemeClr val="dk1"/>
              </a:buClr>
              <a:buSzPts val="1900"/>
              <a:buNone/>
              <a:defRPr sz="1900"/>
            </a:lvl1pPr>
            <a:lvl2pPr lvl="1" rtl="0">
              <a:spcBef>
                <a:spcPts val="800"/>
              </a:spcBef>
              <a:spcAft>
                <a:spcPts val="0"/>
              </a:spcAft>
              <a:buClr>
                <a:schemeClr val="dk1"/>
              </a:buClr>
              <a:buSzPts val="1900"/>
              <a:buNone/>
              <a:defRPr sz="1900"/>
            </a:lvl2pPr>
            <a:lvl3pPr lvl="2" rtl="0">
              <a:spcBef>
                <a:spcPts val="800"/>
              </a:spcBef>
              <a:spcAft>
                <a:spcPts val="0"/>
              </a:spcAft>
              <a:buClr>
                <a:schemeClr val="dk1"/>
              </a:buClr>
              <a:buSzPts val="1900"/>
              <a:buNone/>
              <a:defRPr sz="1900"/>
            </a:lvl3pPr>
            <a:lvl4pPr lvl="3" rtl="0">
              <a:spcBef>
                <a:spcPts val="800"/>
              </a:spcBef>
              <a:spcAft>
                <a:spcPts val="0"/>
              </a:spcAft>
              <a:buSzPts val="1900"/>
              <a:buNone/>
              <a:defRPr sz="1900"/>
            </a:lvl4pPr>
            <a:lvl5pPr lvl="4" rtl="0">
              <a:spcBef>
                <a:spcPts val="800"/>
              </a:spcBef>
              <a:spcAft>
                <a:spcPts val="0"/>
              </a:spcAft>
              <a:buSzPts val="1900"/>
              <a:buNone/>
              <a:defRPr sz="1900"/>
            </a:lvl5pPr>
            <a:lvl6pPr lvl="5" rtl="0">
              <a:spcBef>
                <a:spcPts val="800"/>
              </a:spcBef>
              <a:spcAft>
                <a:spcPts val="0"/>
              </a:spcAft>
              <a:buSzPts val="1900"/>
              <a:buNone/>
              <a:defRPr sz="1900"/>
            </a:lvl6pPr>
            <a:lvl7pPr lvl="6" rtl="0">
              <a:spcBef>
                <a:spcPts val="800"/>
              </a:spcBef>
              <a:spcAft>
                <a:spcPts val="0"/>
              </a:spcAft>
              <a:buSzPts val="1900"/>
              <a:buNone/>
              <a:defRPr sz="1900"/>
            </a:lvl7pPr>
            <a:lvl8pPr lvl="7" rtl="0">
              <a:spcBef>
                <a:spcPts val="800"/>
              </a:spcBef>
              <a:spcAft>
                <a:spcPts val="0"/>
              </a:spcAft>
              <a:buSzPts val="1900"/>
              <a:buNone/>
              <a:defRPr sz="1900"/>
            </a:lvl8pPr>
            <a:lvl9pPr lvl="8" rtl="0">
              <a:spcBef>
                <a:spcPts val="800"/>
              </a:spcBef>
              <a:spcAft>
                <a:spcPts val="800"/>
              </a:spcAft>
              <a:buSzPts val="1900"/>
              <a:buNone/>
              <a:defRPr sz="1900"/>
            </a:lvl9pPr>
          </a:lstStyle>
          <a:p/>
        </p:txBody>
      </p:sp>
      <p:sp>
        <p:nvSpPr>
          <p:cNvPr id="98" name="Google Shape;98;g2499b02c419_0_732"/>
          <p:cNvSpPr/>
          <p:nvPr/>
        </p:nvSpPr>
        <p:spPr>
          <a:xfrm>
            <a:off x="7904533" y="1221533"/>
            <a:ext cx="3066000" cy="4414800"/>
          </a:xfrm>
          <a:prstGeom prst="rect">
            <a:avLst/>
          </a:prstGeom>
          <a:solidFill>
            <a:schemeClr val="accen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solidFill>
                <a:schemeClr val="accent2"/>
              </a:solidFill>
            </a:endParaRPr>
          </a:p>
        </p:txBody>
      </p:sp>
      <p:sp>
        <p:nvSpPr>
          <p:cNvPr id="99" name="Google Shape;99;g2499b02c419_0_732"/>
          <p:cNvSpPr/>
          <p:nvPr/>
        </p:nvSpPr>
        <p:spPr>
          <a:xfrm>
            <a:off x="10970533" y="5636400"/>
            <a:ext cx="1221600" cy="12216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1"/>
        </a:solidFill>
      </p:bgPr>
    </p:bg>
    <p:spTree>
      <p:nvGrpSpPr>
        <p:cNvPr id="100" name="Shape 100"/>
        <p:cNvGrpSpPr/>
        <p:nvPr/>
      </p:nvGrpSpPr>
      <p:grpSpPr>
        <a:xfrm>
          <a:off x="0" y="0"/>
          <a:ext cx="0" cy="0"/>
          <a:chOff x="0" y="0"/>
          <a:chExt cx="0" cy="0"/>
        </a:xfrm>
      </p:grpSpPr>
      <p:sp>
        <p:nvSpPr>
          <p:cNvPr id="101" name="Google Shape;101;g2499b02c419_0_738"/>
          <p:cNvSpPr/>
          <p:nvPr/>
        </p:nvSpPr>
        <p:spPr>
          <a:xfrm>
            <a:off x="3076400" y="1228000"/>
            <a:ext cx="9115500" cy="5630100"/>
          </a:xfrm>
          <a:prstGeom prst="rect">
            <a:avLst/>
          </a:prstGeom>
          <a:solidFill>
            <a:srgbClr val="3B1106">
              <a:alpha val="61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 name="Google Shape;102;g2499b02c419_0_738"/>
          <p:cNvSpPr txBox="1"/>
          <p:nvPr>
            <p:ph idx="1" type="body"/>
          </p:nvPr>
        </p:nvSpPr>
        <p:spPr>
          <a:xfrm>
            <a:off x="3684000" y="1835600"/>
            <a:ext cx="7900500" cy="4414800"/>
          </a:xfrm>
          <a:prstGeom prst="rect">
            <a:avLst/>
          </a:prstGeom>
        </p:spPr>
        <p:txBody>
          <a:bodyPr anchorCtr="0" anchor="t" bIns="0" lIns="0" spcFirstLastPara="1" rIns="0" wrap="square" tIns="0">
            <a:noAutofit/>
          </a:bodyPr>
          <a:lstStyle>
            <a:lvl1pPr indent="-501650" lvl="0" marL="457200" rtl="0">
              <a:spcBef>
                <a:spcPts val="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1pPr>
            <a:lvl2pPr indent="-501650" lvl="1" marL="9144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2pPr>
            <a:lvl3pPr indent="-501650" lvl="2" marL="13716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3pPr>
            <a:lvl4pPr indent="-501650" lvl="3" marL="18288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4pPr>
            <a:lvl5pPr indent="-501650" lvl="4" marL="22860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5pPr>
            <a:lvl6pPr indent="-501650" lvl="5" marL="27432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6pPr>
            <a:lvl7pPr indent="-501650" lvl="6" marL="32004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7pPr>
            <a:lvl8pPr indent="-501650" lvl="7" marL="3657600" rtl="0">
              <a:spcBef>
                <a:spcPts val="800"/>
              </a:spcBef>
              <a:spcAft>
                <a:spcPts val="0"/>
              </a:spcAft>
              <a:buClr>
                <a:schemeClr val="lt1"/>
              </a:buClr>
              <a:buSzPts val="4300"/>
              <a:buFont typeface="Inria Serif"/>
              <a:buChar char="○"/>
              <a:defRPr i="1" sz="4300">
                <a:solidFill>
                  <a:schemeClr val="lt1"/>
                </a:solidFill>
                <a:latin typeface="Inria Serif"/>
                <a:ea typeface="Inria Serif"/>
                <a:cs typeface="Inria Serif"/>
                <a:sym typeface="Inria Serif"/>
              </a:defRPr>
            </a:lvl8pPr>
            <a:lvl9pPr indent="-501650" lvl="8" marL="4114800" rtl="0">
              <a:spcBef>
                <a:spcPts val="800"/>
              </a:spcBef>
              <a:spcAft>
                <a:spcPts val="800"/>
              </a:spcAft>
              <a:buClr>
                <a:schemeClr val="lt1"/>
              </a:buClr>
              <a:buSzPts val="4300"/>
              <a:buFont typeface="Inria Serif"/>
              <a:buChar char="■"/>
              <a:defRPr i="1" sz="4300">
                <a:solidFill>
                  <a:schemeClr val="lt1"/>
                </a:solidFill>
                <a:latin typeface="Inria Serif"/>
                <a:ea typeface="Inria Serif"/>
                <a:cs typeface="Inria Serif"/>
                <a:sym typeface="Inria Serif"/>
              </a:defRPr>
            </a:lvl9pPr>
          </a:lstStyle>
          <a:p/>
        </p:txBody>
      </p:sp>
      <p:sp>
        <p:nvSpPr>
          <p:cNvPr id="103" name="Google Shape;103;g2499b02c419_0_738"/>
          <p:cNvSpPr txBox="1"/>
          <p:nvPr/>
        </p:nvSpPr>
        <p:spPr>
          <a:xfrm>
            <a:off x="284600" y="800715"/>
            <a:ext cx="2609700" cy="871500"/>
          </a:xfrm>
          <a:prstGeom prst="rect">
            <a:avLst/>
          </a:prstGeom>
          <a:noFill/>
          <a:ln>
            <a:noFill/>
          </a:ln>
        </p:spPr>
        <p:txBody>
          <a:bodyPr anchorCtr="0" anchor="t" bIns="0" lIns="0" spcFirstLastPara="1" rIns="0" wrap="square" tIns="0">
            <a:noAutofit/>
          </a:bodyPr>
          <a:lstStyle/>
          <a:p>
            <a:pPr indent="0" lvl="0" marL="0" rtl="0" algn="r">
              <a:spcBef>
                <a:spcPts val="0"/>
              </a:spcBef>
              <a:spcAft>
                <a:spcPts val="0"/>
              </a:spcAft>
              <a:buNone/>
            </a:pPr>
            <a:r>
              <a:rPr b="1" lang="en-US" sz="12800">
                <a:solidFill>
                  <a:schemeClr val="lt2"/>
                </a:solidFill>
                <a:latin typeface="Inria Serif"/>
                <a:ea typeface="Inria Serif"/>
                <a:cs typeface="Inria Serif"/>
                <a:sym typeface="Inria Serif"/>
              </a:rPr>
              <a:t>“</a:t>
            </a:r>
            <a:endParaRPr b="1" sz="12800">
              <a:solidFill>
                <a:schemeClr val="lt2"/>
              </a:solidFill>
              <a:latin typeface="Inria Serif"/>
              <a:ea typeface="Inria Serif"/>
              <a:cs typeface="Inria Serif"/>
              <a:sym typeface="Inria Serif"/>
            </a:endParaRPr>
          </a:p>
        </p:txBody>
      </p:sp>
      <p:sp>
        <p:nvSpPr>
          <p:cNvPr id="104" name="Google Shape;104;g2499b02c419_0_738"/>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5" name="Shape 105"/>
        <p:cNvGrpSpPr/>
        <p:nvPr/>
      </p:nvGrpSpPr>
      <p:grpSpPr>
        <a:xfrm>
          <a:off x="0" y="0"/>
          <a:ext cx="0" cy="0"/>
          <a:chOff x="0" y="0"/>
          <a:chExt cx="0" cy="0"/>
        </a:xfrm>
      </p:grpSpPr>
      <p:sp>
        <p:nvSpPr>
          <p:cNvPr id="106" name="Google Shape;106;g2499b02c419_0_743"/>
          <p:cNvSpPr/>
          <p:nvPr/>
        </p:nvSpPr>
        <p:spPr>
          <a:xfrm>
            <a:off x="3076400" y="1228000"/>
            <a:ext cx="9115500" cy="5630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 name="Google Shape;107;g2499b02c419_0_743"/>
          <p:cNvSpPr txBox="1"/>
          <p:nvPr>
            <p:ph type="title"/>
          </p:nvPr>
        </p:nvSpPr>
        <p:spPr>
          <a:xfrm>
            <a:off x="607600" y="1098367"/>
            <a:ext cx="2165100" cy="5151900"/>
          </a:xfrm>
          <a:prstGeom prst="rect">
            <a:avLst/>
          </a:prstGeom>
        </p:spPr>
        <p:txBody>
          <a:bodyPr anchorCtr="0" anchor="t" bIns="0" lIns="0" spcFirstLastPara="1" rIns="0" wrap="square" tIns="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08" name="Google Shape;108;g2499b02c419_0_743"/>
          <p:cNvSpPr txBox="1"/>
          <p:nvPr>
            <p:ph idx="1" type="body"/>
          </p:nvPr>
        </p:nvSpPr>
        <p:spPr>
          <a:xfrm>
            <a:off x="3684000" y="1835600"/>
            <a:ext cx="7900500" cy="4414800"/>
          </a:xfrm>
          <a:prstGeom prst="rect">
            <a:avLst/>
          </a:prstGeom>
        </p:spPr>
        <p:txBody>
          <a:bodyPr anchorCtr="0" anchor="t" bIns="0" lIns="0" spcFirstLastPara="1" rIns="0" wrap="square" tIns="0">
            <a:noAutofit/>
          </a:bodyPr>
          <a:lstStyle>
            <a:lvl1pPr indent="-400050" lvl="0" marL="457200" rtl="0">
              <a:spcBef>
                <a:spcPts val="0"/>
              </a:spcBef>
              <a:spcAft>
                <a:spcPts val="0"/>
              </a:spcAft>
              <a:buSzPts val="2700"/>
              <a:buChar char="▫"/>
              <a:defRPr/>
            </a:lvl1pPr>
            <a:lvl2pPr indent="-400050" lvl="1" marL="914400" rtl="0">
              <a:spcBef>
                <a:spcPts val="800"/>
              </a:spcBef>
              <a:spcAft>
                <a:spcPts val="0"/>
              </a:spcAft>
              <a:buSzPts val="2700"/>
              <a:buChar char="▪"/>
              <a:defRPr/>
            </a:lvl2pPr>
            <a:lvl3pPr indent="-400050" lvl="2" marL="1371600" rtl="0">
              <a:spcBef>
                <a:spcPts val="800"/>
              </a:spcBef>
              <a:spcAft>
                <a:spcPts val="0"/>
              </a:spcAft>
              <a:buSzPts val="2700"/>
              <a:buChar char="▫"/>
              <a:defRPr/>
            </a:lvl3pPr>
            <a:lvl4pPr indent="-400050" lvl="3" marL="1828800" rtl="0">
              <a:spcBef>
                <a:spcPts val="800"/>
              </a:spcBef>
              <a:spcAft>
                <a:spcPts val="0"/>
              </a:spcAft>
              <a:buSzPts val="2700"/>
              <a:buChar char="●"/>
              <a:defRPr/>
            </a:lvl4pPr>
            <a:lvl5pPr indent="-400050" lvl="4" marL="2286000" rtl="0">
              <a:spcBef>
                <a:spcPts val="800"/>
              </a:spcBef>
              <a:spcAft>
                <a:spcPts val="0"/>
              </a:spcAft>
              <a:buSzPts val="2700"/>
              <a:buChar char="○"/>
              <a:defRPr/>
            </a:lvl5pPr>
            <a:lvl6pPr indent="-400050" lvl="5" marL="2743200" rtl="0">
              <a:spcBef>
                <a:spcPts val="800"/>
              </a:spcBef>
              <a:spcAft>
                <a:spcPts val="0"/>
              </a:spcAft>
              <a:buSzPts val="2700"/>
              <a:buChar char="■"/>
              <a:defRPr/>
            </a:lvl6pPr>
            <a:lvl7pPr indent="-400050" lvl="6" marL="3200400" rtl="0">
              <a:spcBef>
                <a:spcPts val="800"/>
              </a:spcBef>
              <a:spcAft>
                <a:spcPts val="0"/>
              </a:spcAft>
              <a:buSzPts val="2700"/>
              <a:buChar char="●"/>
              <a:defRPr/>
            </a:lvl7pPr>
            <a:lvl8pPr indent="-400050" lvl="7" marL="3657600" rtl="0">
              <a:spcBef>
                <a:spcPts val="800"/>
              </a:spcBef>
              <a:spcAft>
                <a:spcPts val="0"/>
              </a:spcAft>
              <a:buSzPts val="2700"/>
              <a:buChar char="○"/>
              <a:defRPr/>
            </a:lvl8pPr>
            <a:lvl9pPr indent="-400050" lvl="8" marL="4114800" rtl="0">
              <a:spcBef>
                <a:spcPts val="800"/>
              </a:spcBef>
              <a:spcAft>
                <a:spcPts val="800"/>
              </a:spcAft>
              <a:buSzPts val="2700"/>
              <a:buChar char="■"/>
              <a:defRPr/>
            </a:lvl9pPr>
          </a:lstStyle>
          <a:p/>
        </p:txBody>
      </p:sp>
      <p:sp>
        <p:nvSpPr>
          <p:cNvPr id="109" name="Google Shape;109;g2499b02c419_0_743"/>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110" name="Shape 110"/>
        <p:cNvGrpSpPr/>
        <p:nvPr/>
      </p:nvGrpSpPr>
      <p:grpSpPr>
        <a:xfrm>
          <a:off x="0" y="0"/>
          <a:ext cx="0" cy="0"/>
          <a:chOff x="0" y="0"/>
          <a:chExt cx="0" cy="0"/>
        </a:xfrm>
      </p:grpSpPr>
      <p:sp>
        <p:nvSpPr>
          <p:cNvPr id="111" name="Google Shape;111;g2499b02c419_0_748"/>
          <p:cNvSpPr/>
          <p:nvPr/>
        </p:nvSpPr>
        <p:spPr>
          <a:xfrm>
            <a:off x="609600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 name="Google Shape;112;g2499b02c419_0_748"/>
          <p:cNvSpPr txBox="1"/>
          <p:nvPr>
            <p:ph type="title"/>
          </p:nvPr>
        </p:nvSpPr>
        <p:spPr>
          <a:xfrm>
            <a:off x="607600" y="2114983"/>
            <a:ext cx="4830900" cy="446400"/>
          </a:xfrm>
          <a:prstGeom prst="rect">
            <a:avLst/>
          </a:prstGeom>
        </p:spPr>
        <p:txBody>
          <a:bodyPr anchorCtr="0" anchor="b" bIns="0" lIns="0" spcFirstLastPara="1" rIns="0" wrap="square" tIns="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13" name="Google Shape;113;g2499b02c419_0_748"/>
          <p:cNvSpPr txBox="1"/>
          <p:nvPr>
            <p:ph idx="1" type="body"/>
          </p:nvPr>
        </p:nvSpPr>
        <p:spPr>
          <a:xfrm>
            <a:off x="607600" y="2852217"/>
            <a:ext cx="4830900" cy="1890900"/>
          </a:xfrm>
          <a:prstGeom prst="rect">
            <a:avLst/>
          </a:prstGeom>
        </p:spPr>
        <p:txBody>
          <a:bodyPr anchorCtr="0" anchor="t" bIns="0" lIns="0" spcFirstLastPara="1" rIns="0" wrap="square" tIns="0">
            <a:noAutofit/>
          </a:bodyPr>
          <a:lstStyle>
            <a:lvl1pPr indent="-400050" lvl="0" marL="457200" rtl="0">
              <a:spcBef>
                <a:spcPts val="0"/>
              </a:spcBef>
              <a:spcAft>
                <a:spcPts val="0"/>
              </a:spcAft>
              <a:buSzPts val="2700"/>
              <a:buChar char="▫"/>
              <a:defRPr/>
            </a:lvl1pPr>
            <a:lvl2pPr indent="-400050" lvl="1" marL="914400" rtl="0">
              <a:spcBef>
                <a:spcPts val="800"/>
              </a:spcBef>
              <a:spcAft>
                <a:spcPts val="0"/>
              </a:spcAft>
              <a:buSzPts val="2700"/>
              <a:buChar char="▪"/>
              <a:defRPr/>
            </a:lvl2pPr>
            <a:lvl3pPr indent="-400050" lvl="2" marL="1371600" rtl="0">
              <a:spcBef>
                <a:spcPts val="800"/>
              </a:spcBef>
              <a:spcAft>
                <a:spcPts val="0"/>
              </a:spcAft>
              <a:buSzPts val="2700"/>
              <a:buChar char="▫"/>
              <a:defRPr/>
            </a:lvl3pPr>
            <a:lvl4pPr indent="-400050" lvl="3" marL="1828800" rtl="0">
              <a:spcBef>
                <a:spcPts val="800"/>
              </a:spcBef>
              <a:spcAft>
                <a:spcPts val="0"/>
              </a:spcAft>
              <a:buSzPts val="2700"/>
              <a:buChar char="●"/>
              <a:defRPr/>
            </a:lvl4pPr>
            <a:lvl5pPr indent="-400050" lvl="4" marL="2286000" rtl="0">
              <a:spcBef>
                <a:spcPts val="800"/>
              </a:spcBef>
              <a:spcAft>
                <a:spcPts val="0"/>
              </a:spcAft>
              <a:buSzPts val="2700"/>
              <a:buChar char="○"/>
              <a:defRPr/>
            </a:lvl5pPr>
            <a:lvl6pPr indent="-400050" lvl="5" marL="2743200" rtl="0">
              <a:spcBef>
                <a:spcPts val="800"/>
              </a:spcBef>
              <a:spcAft>
                <a:spcPts val="0"/>
              </a:spcAft>
              <a:buSzPts val="2700"/>
              <a:buChar char="■"/>
              <a:defRPr/>
            </a:lvl6pPr>
            <a:lvl7pPr indent="-400050" lvl="6" marL="3200400" rtl="0">
              <a:spcBef>
                <a:spcPts val="800"/>
              </a:spcBef>
              <a:spcAft>
                <a:spcPts val="0"/>
              </a:spcAft>
              <a:buSzPts val="2700"/>
              <a:buChar char="●"/>
              <a:defRPr/>
            </a:lvl7pPr>
            <a:lvl8pPr indent="-400050" lvl="7" marL="3657600" rtl="0">
              <a:spcBef>
                <a:spcPts val="800"/>
              </a:spcBef>
              <a:spcAft>
                <a:spcPts val="0"/>
              </a:spcAft>
              <a:buSzPts val="2700"/>
              <a:buChar char="○"/>
              <a:defRPr/>
            </a:lvl8pPr>
            <a:lvl9pPr indent="-400050" lvl="8" marL="4114800" rtl="0">
              <a:spcBef>
                <a:spcPts val="800"/>
              </a:spcBef>
              <a:spcAft>
                <a:spcPts val="800"/>
              </a:spcAft>
              <a:buSzPts val="2700"/>
              <a:buChar char="■"/>
              <a:defRPr/>
            </a:lvl9pPr>
          </a:lstStyle>
          <a:p/>
        </p:txBody>
      </p:sp>
      <p:sp>
        <p:nvSpPr>
          <p:cNvPr id="114" name="Google Shape;114;g2499b02c419_0_748"/>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15" name="Shape 115"/>
        <p:cNvGrpSpPr/>
        <p:nvPr/>
      </p:nvGrpSpPr>
      <p:grpSpPr>
        <a:xfrm>
          <a:off x="0" y="0"/>
          <a:ext cx="0" cy="0"/>
          <a:chOff x="0" y="0"/>
          <a:chExt cx="0" cy="0"/>
        </a:xfrm>
      </p:grpSpPr>
      <p:sp>
        <p:nvSpPr>
          <p:cNvPr id="116" name="Google Shape;116;g2499b02c419_0_753"/>
          <p:cNvSpPr/>
          <p:nvPr/>
        </p:nvSpPr>
        <p:spPr>
          <a:xfrm>
            <a:off x="3076400" y="1228000"/>
            <a:ext cx="9115500" cy="5630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 name="Google Shape;117;g2499b02c419_0_753"/>
          <p:cNvSpPr txBox="1"/>
          <p:nvPr>
            <p:ph type="title"/>
          </p:nvPr>
        </p:nvSpPr>
        <p:spPr>
          <a:xfrm>
            <a:off x="607600" y="1098367"/>
            <a:ext cx="2165100" cy="5151900"/>
          </a:xfrm>
          <a:prstGeom prst="rect">
            <a:avLst/>
          </a:prstGeom>
        </p:spPr>
        <p:txBody>
          <a:bodyPr anchorCtr="0" anchor="t" bIns="0" lIns="0" spcFirstLastPara="1" rIns="0" wrap="square" tIns="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18" name="Google Shape;118;g2499b02c419_0_753"/>
          <p:cNvSpPr txBox="1"/>
          <p:nvPr>
            <p:ph idx="1" type="body"/>
          </p:nvPr>
        </p:nvSpPr>
        <p:spPr>
          <a:xfrm>
            <a:off x="3725900" y="1835633"/>
            <a:ext cx="3672000" cy="44148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sz="2400"/>
            </a:lvl1pPr>
            <a:lvl2pPr indent="-381000" lvl="1" marL="914400" rtl="0">
              <a:spcBef>
                <a:spcPts val="800"/>
              </a:spcBef>
              <a:spcAft>
                <a:spcPts val="0"/>
              </a:spcAft>
              <a:buSzPts val="2400"/>
              <a:buChar char="▪"/>
              <a:defRPr sz="2400"/>
            </a:lvl2pPr>
            <a:lvl3pPr indent="-381000" lvl="2" marL="1371600" rtl="0">
              <a:spcBef>
                <a:spcPts val="800"/>
              </a:spcBef>
              <a:spcAft>
                <a:spcPts val="0"/>
              </a:spcAft>
              <a:buSzPts val="2400"/>
              <a:buChar char="▫"/>
              <a:defRPr sz="2400"/>
            </a:lvl3pPr>
            <a:lvl4pPr indent="-381000" lvl="3" marL="1828800" rtl="0">
              <a:spcBef>
                <a:spcPts val="800"/>
              </a:spcBef>
              <a:spcAft>
                <a:spcPts val="0"/>
              </a:spcAft>
              <a:buSzPts val="2400"/>
              <a:buChar char="●"/>
              <a:defRPr sz="2400"/>
            </a:lvl4pPr>
            <a:lvl5pPr indent="-381000" lvl="4" marL="2286000" rtl="0">
              <a:spcBef>
                <a:spcPts val="800"/>
              </a:spcBef>
              <a:spcAft>
                <a:spcPts val="0"/>
              </a:spcAft>
              <a:buSzPts val="2400"/>
              <a:buChar char="○"/>
              <a:defRPr sz="2400"/>
            </a:lvl5pPr>
            <a:lvl6pPr indent="-381000" lvl="5" marL="2743200" rtl="0">
              <a:spcBef>
                <a:spcPts val="800"/>
              </a:spcBef>
              <a:spcAft>
                <a:spcPts val="0"/>
              </a:spcAft>
              <a:buSzPts val="2400"/>
              <a:buChar char="■"/>
              <a:defRPr sz="2400"/>
            </a:lvl6pPr>
            <a:lvl7pPr indent="-381000" lvl="6" marL="3200400" rtl="0">
              <a:spcBef>
                <a:spcPts val="800"/>
              </a:spcBef>
              <a:spcAft>
                <a:spcPts val="0"/>
              </a:spcAft>
              <a:buSzPts val="2400"/>
              <a:buChar char="●"/>
              <a:defRPr sz="2400"/>
            </a:lvl7pPr>
            <a:lvl8pPr indent="-381000" lvl="7" marL="3657600" rtl="0">
              <a:spcBef>
                <a:spcPts val="800"/>
              </a:spcBef>
              <a:spcAft>
                <a:spcPts val="0"/>
              </a:spcAft>
              <a:buSzPts val="2400"/>
              <a:buChar char="○"/>
              <a:defRPr sz="2400"/>
            </a:lvl8pPr>
            <a:lvl9pPr indent="-381000" lvl="8" marL="4114800" rtl="0">
              <a:spcBef>
                <a:spcPts val="800"/>
              </a:spcBef>
              <a:spcAft>
                <a:spcPts val="800"/>
              </a:spcAft>
              <a:buSzPts val="2400"/>
              <a:buChar char="■"/>
              <a:defRPr sz="2400"/>
            </a:lvl9pPr>
          </a:lstStyle>
          <a:p/>
        </p:txBody>
      </p:sp>
      <p:sp>
        <p:nvSpPr>
          <p:cNvPr id="119" name="Google Shape;119;g2499b02c419_0_753"/>
          <p:cNvSpPr txBox="1"/>
          <p:nvPr>
            <p:ph idx="2" type="body"/>
          </p:nvPr>
        </p:nvSpPr>
        <p:spPr>
          <a:xfrm>
            <a:off x="7912535" y="1835633"/>
            <a:ext cx="3672000" cy="4414800"/>
          </a:xfrm>
          <a:prstGeom prst="rect">
            <a:avLst/>
          </a:prstGeom>
        </p:spPr>
        <p:txBody>
          <a:bodyPr anchorCtr="0" anchor="t" bIns="0" lIns="0" spcFirstLastPara="1" rIns="0" wrap="square" tIns="0">
            <a:noAutofit/>
          </a:bodyPr>
          <a:lstStyle>
            <a:lvl1pPr indent="-381000" lvl="0" marL="457200" rtl="0">
              <a:spcBef>
                <a:spcPts val="0"/>
              </a:spcBef>
              <a:spcAft>
                <a:spcPts val="0"/>
              </a:spcAft>
              <a:buSzPts val="2400"/>
              <a:buChar char="▫"/>
              <a:defRPr sz="2400"/>
            </a:lvl1pPr>
            <a:lvl2pPr indent="-381000" lvl="1" marL="914400" rtl="0">
              <a:spcBef>
                <a:spcPts val="800"/>
              </a:spcBef>
              <a:spcAft>
                <a:spcPts val="0"/>
              </a:spcAft>
              <a:buSzPts val="2400"/>
              <a:buChar char="▪"/>
              <a:defRPr sz="2400"/>
            </a:lvl2pPr>
            <a:lvl3pPr indent="-381000" lvl="2" marL="1371600" rtl="0">
              <a:spcBef>
                <a:spcPts val="800"/>
              </a:spcBef>
              <a:spcAft>
                <a:spcPts val="0"/>
              </a:spcAft>
              <a:buSzPts val="2400"/>
              <a:buChar char="▫"/>
              <a:defRPr sz="2400"/>
            </a:lvl3pPr>
            <a:lvl4pPr indent="-381000" lvl="3" marL="1828800" rtl="0">
              <a:spcBef>
                <a:spcPts val="800"/>
              </a:spcBef>
              <a:spcAft>
                <a:spcPts val="0"/>
              </a:spcAft>
              <a:buSzPts val="2400"/>
              <a:buChar char="●"/>
              <a:defRPr sz="2400"/>
            </a:lvl4pPr>
            <a:lvl5pPr indent="-381000" lvl="4" marL="2286000" rtl="0">
              <a:spcBef>
                <a:spcPts val="800"/>
              </a:spcBef>
              <a:spcAft>
                <a:spcPts val="0"/>
              </a:spcAft>
              <a:buSzPts val="2400"/>
              <a:buChar char="○"/>
              <a:defRPr sz="2400"/>
            </a:lvl5pPr>
            <a:lvl6pPr indent="-381000" lvl="5" marL="2743200" rtl="0">
              <a:spcBef>
                <a:spcPts val="800"/>
              </a:spcBef>
              <a:spcAft>
                <a:spcPts val="0"/>
              </a:spcAft>
              <a:buSzPts val="2400"/>
              <a:buChar char="■"/>
              <a:defRPr sz="2400"/>
            </a:lvl6pPr>
            <a:lvl7pPr indent="-381000" lvl="6" marL="3200400" rtl="0">
              <a:spcBef>
                <a:spcPts val="800"/>
              </a:spcBef>
              <a:spcAft>
                <a:spcPts val="0"/>
              </a:spcAft>
              <a:buSzPts val="2400"/>
              <a:buChar char="●"/>
              <a:defRPr sz="2400"/>
            </a:lvl7pPr>
            <a:lvl8pPr indent="-381000" lvl="7" marL="3657600" rtl="0">
              <a:spcBef>
                <a:spcPts val="800"/>
              </a:spcBef>
              <a:spcAft>
                <a:spcPts val="0"/>
              </a:spcAft>
              <a:buSzPts val="2400"/>
              <a:buChar char="○"/>
              <a:defRPr sz="2400"/>
            </a:lvl8pPr>
            <a:lvl9pPr indent="-381000" lvl="8" marL="4114800" rtl="0">
              <a:spcBef>
                <a:spcPts val="800"/>
              </a:spcBef>
              <a:spcAft>
                <a:spcPts val="800"/>
              </a:spcAft>
              <a:buSzPts val="2400"/>
              <a:buChar char="■"/>
              <a:defRPr sz="2400"/>
            </a:lvl9pPr>
          </a:lstStyle>
          <a:p/>
        </p:txBody>
      </p:sp>
      <p:sp>
        <p:nvSpPr>
          <p:cNvPr id="120" name="Google Shape;120;g2499b02c419_0_753"/>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21" name="Shape 121"/>
        <p:cNvGrpSpPr/>
        <p:nvPr/>
      </p:nvGrpSpPr>
      <p:grpSpPr>
        <a:xfrm>
          <a:off x="0" y="0"/>
          <a:ext cx="0" cy="0"/>
          <a:chOff x="0" y="0"/>
          <a:chExt cx="0" cy="0"/>
        </a:xfrm>
      </p:grpSpPr>
      <p:sp>
        <p:nvSpPr>
          <p:cNvPr id="122" name="Google Shape;122;g2499b02c419_0_759"/>
          <p:cNvSpPr/>
          <p:nvPr/>
        </p:nvSpPr>
        <p:spPr>
          <a:xfrm>
            <a:off x="3076400" y="1228000"/>
            <a:ext cx="9115500" cy="5630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 name="Google Shape;123;g2499b02c419_0_759"/>
          <p:cNvSpPr txBox="1"/>
          <p:nvPr>
            <p:ph type="title"/>
          </p:nvPr>
        </p:nvSpPr>
        <p:spPr>
          <a:xfrm>
            <a:off x="607600" y="1098367"/>
            <a:ext cx="2165100" cy="5151900"/>
          </a:xfrm>
          <a:prstGeom prst="rect">
            <a:avLst/>
          </a:prstGeom>
        </p:spPr>
        <p:txBody>
          <a:bodyPr anchorCtr="0" anchor="t" bIns="0" lIns="0" spcFirstLastPara="1" rIns="0" wrap="square" tIns="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24" name="Google Shape;124;g2499b02c419_0_759"/>
          <p:cNvSpPr txBox="1"/>
          <p:nvPr>
            <p:ph idx="1" type="body"/>
          </p:nvPr>
        </p:nvSpPr>
        <p:spPr>
          <a:xfrm>
            <a:off x="3683967" y="1835633"/>
            <a:ext cx="2461200" cy="4414800"/>
          </a:xfrm>
          <a:prstGeom prst="rect">
            <a:avLst/>
          </a:prstGeom>
        </p:spPr>
        <p:txBody>
          <a:bodyPr anchorCtr="0" anchor="t" bIns="0" lIns="0" spcFirstLastPara="1" rIns="0" wrap="square" tIns="0">
            <a:noAutofit/>
          </a:bodyPr>
          <a:lstStyle>
            <a:lvl1pPr indent="-361950" lvl="0" marL="457200" rtl="0">
              <a:spcBef>
                <a:spcPts val="0"/>
              </a:spcBef>
              <a:spcAft>
                <a:spcPts val="0"/>
              </a:spcAft>
              <a:buSzPts val="2100"/>
              <a:buChar char="▫"/>
              <a:defRPr sz="2100"/>
            </a:lvl1pPr>
            <a:lvl2pPr indent="-361950" lvl="1" marL="914400" rtl="0">
              <a:spcBef>
                <a:spcPts val="800"/>
              </a:spcBef>
              <a:spcAft>
                <a:spcPts val="0"/>
              </a:spcAft>
              <a:buSzPts val="2100"/>
              <a:buChar char="▪"/>
              <a:defRPr sz="2100"/>
            </a:lvl2pPr>
            <a:lvl3pPr indent="-361950" lvl="2" marL="1371600" rtl="0">
              <a:spcBef>
                <a:spcPts val="800"/>
              </a:spcBef>
              <a:spcAft>
                <a:spcPts val="0"/>
              </a:spcAft>
              <a:buSzPts val="2100"/>
              <a:buChar char="▫"/>
              <a:defRPr sz="2100"/>
            </a:lvl3pPr>
            <a:lvl4pPr indent="-361950" lvl="3" marL="1828800" rtl="0">
              <a:spcBef>
                <a:spcPts val="800"/>
              </a:spcBef>
              <a:spcAft>
                <a:spcPts val="0"/>
              </a:spcAft>
              <a:buSzPts val="2100"/>
              <a:buChar char="●"/>
              <a:defRPr sz="2100"/>
            </a:lvl4pPr>
            <a:lvl5pPr indent="-361950" lvl="4" marL="2286000" rtl="0">
              <a:spcBef>
                <a:spcPts val="800"/>
              </a:spcBef>
              <a:spcAft>
                <a:spcPts val="0"/>
              </a:spcAft>
              <a:buSzPts val="2100"/>
              <a:buChar char="○"/>
              <a:defRPr sz="2100"/>
            </a:lvl5pPr>
            <a:lvl6pPr indent="-361950" lvl="5" marL="2743200" rtl="0">
              <a:spcBef>
                <a:spcPts val="800"/>
              </a:spcBef>
              <a:spcAft>
                <a:spcPts val="0"/>
              </a:spcAft>
              <a:buSzPts val="2100"/>
              <a:buChar char="■"/>
              <a:defRPr sz="2100"/>
            </a:lvl6pPr>
            <a:lvl7pPr indent="-361950" lvl="6" marL="3200400" rtl="0">
              <a:spcBef>
                <a:spcPts val="800"/>
              </a:spcBef>
              <a:spcAft>
                <a:spcPts val="0"/>
              </a:spcAft>
              <a:buSzPts val="2100"/>
              <a:buChar char="●"/>
              <a:defRPr sz="2100"/>
            </a:lvl7pPr>
            <a:lvl8pPr indent="-361950" lvl="7" marL="3657600" rtl="0">
              <a:spcBef>
                <a:spcPts val="800"/>
              </a:spcBef>
              <a:spcAft>
                <a:spcPts val="0"/>
              </a:spcAft>
              <a:buSzPts val="2100"/>
              <a:buChar char="○"/>
              <a:defRPr sz="2100"/>
            </a:lvl8pPr>
            <a:lvl9pPr indent="-361950" lvl="8" marL="4114800" rtl="0">
              <a:spcBef>
                <a:spcPts val="800"/>
              </a:spcBef>
              <a:spcAft>
                <a:spcPts val="800"/>
              </a:spcAft>
              <a:buSzPts val="2100"/>
              <a:buChar char="■"/>
              <a:defRPr sz="2100"/>
            </a:lvl9pPr>
          </a:lstStyle>
          <a:p/>
        </p:txBody>
      </p:sp>
      <p:sp>
        <p:nvSpPr>
          <p:cNvPr id="125" name="Google Shape;125;g2499b02c419_0_759"/>
          <p:cNvSpPr txBox="1"/>
          <p:nvPr>
            <p:ph idx="2" type="body"/>
          </p:nvPr>
        </p:nvSpPr>
        <p:spPr>
          <a:xfrm>
            <a:off x="6403650" y="1835633"/>
            <a:ext cx="2461200" cy="4414800"/>
          </a:xfrm>
          <a:prstGeom prst="rect">
            <a:avLst/>
          </a:prstGeom>
        </p:spPr>
        <p:txBody>
          <a:bodyPr anchorCtr="0" anchor="t" bIns="0" lIns="0" spcFirstLastPara="1" rIns="0" wrap="square" tIns="0">
            <a:noAutofit/>
          </a:bodyPr>
          <a:lstStyle>
            <a:lvl1pPr indent="-361950" lvl="0" marL="457200" rtl="0">
              <a:spcBef>
                <a:spcPts val="0"/>
              </a:spcBef>
              <a:spcAft>
                <a:spcPts val="0"/>
              </a:spcAft>
              <a:buSzPts val="2100"/>
              <a:buChar char="▫"/>
              <a:defRPr sz="2100"/>
            </a:lvl1pPr>
            <a:lvl2pPr indent="-361950" lvl="1" marL="914400" rtl="0">
              <a:spcBef>
                <a:spcPts val="800"/>
              </a:spcBef>
              <a:spcAft>
                <a:spcPts val="0"/>
              </a:spcAft>
              <a:buSzPts val="2100"/>
              <a:buChar char="▪"/>
              <a:defRPr sz="2100"/>
            </a:lvl2pPr>
            <a:lvl3pPr indent="-361950" lvl="2" marL="1371600" rtl="0">
              <a:spcBef>
                <a:spcPts val="800"/>
              </a:spcBef>
              <a:spcAft>
                <a:spcPts val="0"/>
              </a:spcAft>
              <a:buSzPts val="2100"/>
              <a:buChar char="▫"/>
              <a:defRPr sz="2100"/>
            </a:lvl3pPr>
            <a:lvl4pPr indent="-361950" lvl="3" marL="1828800" rtl="0">
              <a:spcBef>
                <a:spcPts val="800"/>
              </a:spcBef>
              <a:spcAft>
                <a:spcPts val="0"/>
              </a:spcAft>
              <a:buSzPts val="2100"/>
              <a:buChar char="●"/>
              <a:defRPr sz="2100"/>
            </a:lvl4pPr>
            <a:lvl5pPr indent="-361950" lvl="4" marL="2286000" rtl="0">
              <a:spcBef>
                <a:spcPts val="800"/>
              </a:spcBef>
              <a:spcAft>
                <a:spcPts val="0"/>
              </a:spcAft>
              <a:buSzPts val="2100"/>
              <a:buChar char="○"/>
              <a:defRPr sz="2100"/>
            </a:lvl5pPr>
            <a:lvl6pPr indent="-361950" lvl="5" marL="2743200" rtl="0">
              <a:spcBef>
                <a:spcPts val="800"/>
              </a:spcBef>
              <a:spcAft>
                <a:spcPts val="0"/>
              </a:spcAft>
              <a:buSzPts val="2100"/>
              <a:buChar char="■"/>
              <a:defRPr sz="2100"/>
            </a:lvl6pPr>
            <a:lvl7pPr indent="-361950" lvl="6" marL="3200400" rtl="0">
              <a:spcBef>
                <a:spcPts val="800"/>
              </a:spcBef>
              <a:spcAft>
                <a:spcPts val="0"/>
              </a:spcAft>
              <a:buSzPts val="2100"/>
              <a:buChar char="●"/>
              <a:defRPr sz="2100"/>
            </a:lvl7pPr>
            <a:lvl8pPr indent="-361950" lvl="7" marL="3657600" rtl="0">
              <a:spcBef>
                <a:spcPts val="800"/>
              </a:spcBef>
              <a:spcAft>
                <a:spcPts val="0"/>
              </a:spcAft>
              <a:buSzPts val="2100"/>
              <a:buChar char="○"/>
              <a:defRPr sz="2100"/>
            </a:lvl8pPr>
            <a:lvl9pPr indent="-361950" lvl="8" marL="4114800" rtl="0">
              <a:spcBef>
                <a:spcPts val="800"/>
              </a:spcBef>
              <a:spcAft>
                <a:spcPts val="800"/>
              </a:spcAft>
              <a:buSzPts val="2100"/>
              <a:buChar char="■"/>
              <a:defRPr sz="2100"/>
            </a:lvl9pPr>
          </a:lstStyle>
          <a:p/>
        </p:txBody>
      </p:sp>
      <p:sp>
        <p:nvSpPr>
          <p:cNvPr id="126" name="Google Shape;126;g2499b02c419_0_759"/>
          <p:cNvSpPr txBox="1"/>
          <p:nvPr>
            <p:ph idx="3" type="body"/>
          </p:nvPr>
        </p:nvSpPr>
        <p:spPr>
          <a:xfrm>
            <a:off x="9123333" y="1835633"/>
            <a:ext cx="2461200" cy="4414800"/>
          </a:xfrm>
          <a:prstGeom prst="rect">
            <a:avLst/>
          </a:prstGeom>
        </p:spPr>
        <p:txBody>
          <a:bodyPr anchorCtr="0" anchor="t" bIns="0" lIns="0" spcFirstLastPara="1" rIns="0" wrap="square" tIns="0">
            <a:noAutofit/>
          </a:bodyPr>
          <a:lstStyle>
            <a:lvl1pPr indent="-361950" lvl="0" marL="457200" rtl="0">
              <a:spcBef>
                <a:spcPts val="0"/>
              </a:spcBef>
              <a:spcAft>
                <a:spcPts val="0"/>
              </a:spcAft>
              <a:buSzPts val="2100"/>
              <a:buChar char="▫"/>
              <a:defRPr sz="2100"/>
            </a:lvl1pPr>
            <a:lvl2pPr indent="-361950" lvl="1" marL="914400" rtl="0">
              <a:spcBef>
                <a:spcPts val="800"/>
              </a:spcBef>
              <a:spcAft>
                <a:spcPts val="0"/>
              </a:spcAft>
              <a:buSzPts val="2100"/>
              <a:buChar char="▪"/>
              <a:defRPr sz="2100"/>
            </a:lvl2pPr>
            <a:lvl3pPr indent="-361950" lvl="2" marL="1371600" rtl="0">
              <a:spcBef>
                <a:spcPts val="800"/>
              </a:spcBef>
              <a:spcAft>
                <a:spcPts val="0"/>
              </a:spcAft>
              <a:buSzPts val="2100"/>
              <a:buChar char="▫"/>
              <a:defRPr sz="2100"/>
            </a:lvl3pPr>
            <a:lvl4pPr indent="-361950" lvl="3" marL="1828800" rtl="0">
              <a:spcBef>
                <a:spcPts val="800"/>
              </a:spcBef>
              <a:spcAft>
                <a:spcPts val="0"/>
              </a:spcAft>
              <a:buSzPts val="2100"/>
              <a:buChar char="●"/>
              <a:defRPr sz="2100"/>
            </a:lvl4pPr>
            <a:lvl5pPr indent="-361950" lvl="4" marL="2286000" rtl="0">
              <a:spcBef>
                <a:spcPts val="800"/>
              </a:spcBef>
              <a:spcAft>
                <a:spcPts val="0"/>
              </a:spcAft>
              <a:buSzPts val="2100"/>
              <a:buChar char="○"/>
              <a:defRPr sz="2100"/>
            </a:lvl5pPr>
            <a:lvl6pPr indent="-361950" lvl="5" marL="2743200" rtl="0">
              <a:spcBef>
                <a:spcPts val="800"/>
              </a:spcBef>
              <a:spcAft>
                <a:spcPts val="0"/>
              </a:spcAft>
              <a:buSzPts val="2100"/>
              <a:buChar char="■"/>
              <a:defRPr sz="2100"/>
            </a:lvl6pPr>
            <a:lvl7pPr indent="-361950" lvl="6" marL="3200400" rtl="0">
              <a:spcBef>
                <a:spcPts val="800"/>
              </a:spcBef>
              <a:spcAft>
                <a:spcPts val="0"/>
              </a:spcAft>
              <a:buSzPts val="2100"/>
              <a:buChar char="●"/>
              <a:defRPr sz="2100"/>
            </a:lvl7pPr>
            <a:lvl8pPr indent="-361950" lvl="7" marL="3657600" rtl="0">
              <a:spcBef>
                <a:spcPts val="800"/>
              </a:spcBef>
              <a:spcAft>
                <a:spcPts val="0"/>
              </a:spcAft>
              <a:buSzPts val="2100"/>
              <a:buChar char="○"/>
              <a:defRPr sz="2100"/>
            </a:lvl8pPr>
            <a:lvl9pPr indent="-361950" lvl="8" marL="4114800" rtl="0">
              <a:spcBef>
                <a:spcPts val="800"/>
              </a:spcBef>
              <a:spcAft>
                <a:spcPts val="800"/>
              </a:spcAft>
              <a:buSzPts val="2100"/>
              <a:buChar char="■"/>
              <a:defRPr sz="2100"/>
            </a:lvl9pPr>
          </a:lstStyle>
          <a:p/>
        </p:txBody>
      </p:sp>
      <p:sp>
        <p:nvSpPr>
          <p:cNvPr id="127" name="Google Shape;127;g2499b02c419_0_759"/>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g2499b02c419_0_766"/>
          <p:cNvSpPr/>
          <p:nvPr/>
        </p:nvSpPr>
        <p:spPr>
          <a:xfrm>
            <a:off x="3076400" y="1228000"/>
            <a:ext cx="9115500" cy="56301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0" name="Google Shape;130;g2499b02c419_0_766"/>
          <p:cNvSpPr txBox="1"/>
          <p:nvPr>
            <p:ph type="title"/>
          </p:nvPr>
        </p:nvSpPr>
        <p:spPr>
          <a:xfrm>
            <a:off x="607600" y="1098367"/>
            <a:ext cx="2165100" cy="5151900"/>
          </a:xfrm>
          <a:prstGeom prst="rect">
            <a:avLst/>
          </a:prstGeom>
        </p:spPr>
        <p:txBody>
          <a:bodyPr anchorCtr="0" anchor="t" bIns="0" lIns="0" spcFirstLastPara="1" rIns="0" wrap="square" tIns="0">
            <a:noAutofit/>
          </a:bodyPr>
          <a:lstStyle>
            <a:lvl1pPr lvl="0" rtl="0">
              <a:spcBef>
                <a:spcPts val="0"/>
              </a:spcBef>
              <a:spcAft>
                <a:spcPts val="0"/>
              </a:spcAft>
              <a:buSzPts val="2900"/>
              <a:buNone/>
              <a:defRPr/>
            </a:lvl1pPr>
            <a:lvl2pPr lvl="1" rtl="0">
              <a:spcBef>
                <a:spcPts val="0"/>
              </a:spcBef>
              <a:spcAft>
                <a:spcPts val="0"/>
              </a:spcAft>
              <a:buSzPts val="2900"/>
              <a:buNone/>
              <a:defRPr/>
            </a:lvl2pPr>
            <a:lvl3pPr lvl="2" rtl="0">
              <a:spcBef>
                <a:spcPts val="0"/>
              </a:spcBef>
              <a:spcAft>
                <a:spcPts val="0"/>
              </a:spcAft>
              <a:buSzPts val="2900"/>
              <a:buNone/>
              <a:defRPr/>
            </a:lvl3pPr>
            <a:lvl4pPr lvl="3" rtl="0">
              <a:spcBef>
                <a:spcPts val="0"/>
              </a:spcBef>
              <a:spcAft>
                <a:spcPts val="0"/>
              </a:spcAft>
              <a:buSzPts val="2900"/>
              <a:buNone/>
              <a:defRPr/>
            </a:lvl4pPr>
            <a:lvl5pPr lvl="4" rtl="0">
              <a:spcBef>
                <a:spcPts val="0"/>
              </a:spcBef>
              <a:spcAft>
                <a:spcPts val="0"/>
              </a:spcAft>
              <a:buSzPts val="2900"/>
              <a:buNone/>
              <a:defRPr/>
            </a:lvl5pPr>
            <a:lvl6pPr lvl="5" rtl="0">
              <a:spcBef>
                <a:spcPts val="0"/>
              </a:spcBef>
              <a:spcAft>
                <a:spcPts val="0"/>
              </a:spcAft>
              <a:buSzPts val="2900"/>
              <a:buNone/>
              <a:defRPr/>
            </a:lvl6pPr>
            <a:lvl7pPr lvl="6" rtl="0">
              <a:spcBef>
                <a:spcPts val="0"/>
              </a:spcBef>
              <a:spcAft>
                <a:spcPts val="0"/>
              </a:spcAft>
              <a:buSzPts val="2900"/>
              <a:buNone/>
              <a:defRPr/>
            </a:lvl7pPr>
            <a:lvl8pPr lvl="7" rtl="0">
              <a:spcBef>
                <a:spcPts val="0"/>
              </a:spcBef>
              <a:spcAft>
                <a:spcPts val="0"/>
              </a:spcAft>
              <a:buSzPts val="2900"/>
              <a:buNone/>
              <a:defRPr/>
            </a:lvl8pPr>
            <a:lvl9pPr lvl="8" rtl="0">
              <a:spcBef>
                <a:spcPts val="0"/>
              </a:spcBef>
              <a:spcAft>
                <a:spcPts val="0"/>
              </a:spcAft>
              <a:buSzPts val="2900"/>
              <a:buNone/>
              <a:defRPr/>
            </a:lvl9pPr>
          </a:lstStyle>
          <a:p/>
        </p:txBody>
      </p:sp>
      <p:sp>
        <p:nvSpPr>
          <p:cNvPr id="131" name="Google Shape;131;g2499b02c419_0_766"/>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132" name="Shape 132"/>
        <p:cNvGrpSpPr/>
        <p:nvPr/>
      </p:nvGrpSpPr>
      <p:grpSpPr>
        <a:xfrm>
          <a:off x="0" y="0"/>
          <a:ext cx="0" cy="0"/>
          <a:chOff x="0" y="0"/>
          <a:chExt cx="0" cy="0"/>
        </a:xfrm>
      </p:grpSpPr>
      <p:sp>
        <p:nvSpPr>
          <p:cNvPr id="133" name="Google Shape;133;g2499b02c419_0_770"/>
          <p:cNvSpPr/>
          <p:nvPr/>
        </p:nvSpPr>
        <p:spPr>
          <a:xfrm>
            <a:off x="3076400" y="0"/>
            <a:ext cx="9115500" cy="62505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4" name="Google Shape;134;g2499b02c419_0_770"/>
          <p:cNvSpPr txBox="1"/>
          <p:nvPr>
            <p:ph idx="1" type="body"/>
          </p:nvPr>
        </p:nvSpPr>
        <p:spPr>
          <a:xfrm>
            <a:off x="490433" y="5167002"/>
            <a:ext cx="2356500" cy="1146000"/>
          </a:xfrm>
          <a:prstGeom prst="rect">
            <a:avLst/>
          </a:prstGeom>
        </p:spPr>
        <p:txBody>
          <a:bodyPr anchorCtr="0" anchor="b" bIns="0" lIns="0" spcFirstLastPara="1" rIns="0" wrap="square" tIns="0">
            <a:noAutofit/>
          </a:bodyPr>
          <a:lstStyle>
            <a:lvl1pPr indent="-228600" lvl="0" marL="457200" rtl="0" algn="r">
              <a:lnSpc>
                <a:spcPct val="100000"/>
              </a:lnSpc>
              <a:spcBef>
                <a:spcPts val="0"/>
              </a:spcBef>
              <a:spcAft>
                <a:spcPts val="0"/>
              </a:spcAft>
              <a:buClr>
                <a:schemeClr val="dk2"/>
              </a:buClr>
              <a:buSzPts val="2000"/>
              <a:buNone/>
              <a:defRPr sz="2000">
                <a:solidFill>
                  <a:schemeClr val="dk2"/>
                </a:solidFill>
              </a:defRPr>
            </a:lvl1pPr>
          </a:lstStyle>
          <a:p/>
        </p:txBody>
      </p:sp>
      <p:sp>
        <p:nvSpPr>
          <p:cNvPr id="135" name="Google Shape;135;g2499b02c419_0_770"/>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136" name="Shape 136"/>
        <p:cNvGrpSpPr/>
        <p:nvPr/>
      </p:nvGrpSpPr>
      <p:grpSpPr>
        <a:xfrm>
          <a:off x="0" y="0"/>
          <a:ext cx="0" cy="0"/>
          <a:chOff x="0" y="0"/>
          <a:chExt cx="0" cy="0"/>
        </a:xfrm>
      </p:grpSpPr>
      <p:sp>
        <p:nvSpPr>
          <p:cNvPr id="137" name="Google Shape;137;g2499b02c419_0_774"/>
          <p:cNvSpPr/>
          <p:nvPr/>
        </p:nvSpPr>
        <p:spPr>
          <a:xfrm>
            <a:off x="0" y="0"/>
            <a:ext cx="12192000" cy="6858000"/>
          </a:xfrm>
          <a:prstGeom prst="frame">
            <a:avLst>
              <a:gd fmla="val 8849" name="adj1"/>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8" name="Google Shape;138;g2499b02c419_0_774"/>
          <p:cNvSpPr txBox="1"/>
          <p:nvPr>
            <p:ph idx="12" type="sldNum"/>
          </p:nvPr>
        </p:nvSpPr>
        <p:spPr>
          <a:xfrm>
            <a:off x="11584400" y="6250333"/>
            <a:ext cx="607500" cy="6075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transparent frame">
  <p:cSld name="BLANK_1">
    <p:bg>
      <p:bgPr>
        <a:solidFill>
          <a:schemeClr val="lt1"/>
        </a:solidFill>
      </p:bgPr>
    </p:bg>
    <p:spTree>
      <p:nvGrpSpPr>
        <p:cNvPr id="139" name="Shape 139"/>
        <p:cNvGrpSpPr/>
        <p:nvPr/>
      </p:nvGrpSpPr>
      <p:grpSpPr>
        <a:xfrm>
          <a:off x="0" y="0"/>
          <a:ext cx="0" cy="0"/>
          <a:chOff x="0" y="0"/>
          <a:chExt cx="0" cy="0"/>
        </a:xfrm>
      </p:grpSpPr>
      <p:sp>
        <p:nvSpPr>
          <p:cNvPr id="140" name="Google Shape;140;g2499b02c419_0_777"/>
          <p:cNvSpPr/>
          <p:nvPr/>
        </p:nvSpPr>
        <p:spPr>
          <a:xfrm>
            <a:off x="0" y="0"/>
            <a:ext cx="12192000" cy="6858000"/>
          </a:xfrm>
          <a:prstGeom prst="frame">
            <a:avLst>
              <a:gd fmla="val 8849" name="adj1"/>
            </a:avLst>
          </a:prstGeom>
          <a:solidFill>
            <a:srgbClr val="3B1106">
              <a:alpha val="615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41" name="Google Shape;141;g2499b02c419_0_777"/>
          <p:cNvSpPr txBox="1"/>
          <p:nvPr>
            <p:ph idx="12" type="sldNum"/>
          </p:nvPr>
        </p:nvSpPr>
        <p:spPr>
          <a:xfrm>
            <a:off x="11584400" y="6250333"/>
            <a:ext cx="607500" cy="607500"/>
          </a:xfrm>
          <a:prstGeom prst="rect">
            <a:avLst/>
          </a:prstGeom>
          <a:solidFill>
            <a:srgbClr val="3B1106">
              <a:alpha val="6150"/>
            </a:srgbClr>
          </a:solidFill>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3"/>
          <p:cNvSpPr/>
          <p:nvPr>
            <p:ph idx="2" type="pic"/>
          </p:nvPr>
        </p:nvSpPr>
        <p:spPr>
          <a:xfrm>
            <a:off x="5183188" y="987425"/>
            <a:ext cx="6172200" cy="4873625"/>
          </a:xfrm>
          <a:prstGeom prst="rect">
            <a:avLst/>
          </a:prstGeom>
          <a:noFill/>
          <a:ln>
            <a:noFill/>
          </a:ln>
        </p:spPr>
      </p:sp>
      <p:sp>
        <p:nvSpPr>
          <p:cNvPr id="64" name="Google Shape;64;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86" name="Shape 86"/>
        <p:cNvGrpSpPr/>
        <p:nvPr/>
      </p:nvGrpSpPr>
      <p:grpSpPr>
        <a:xfrm>
          <a:off x="0" y="0"/>
          <a:ext cx="0" cy="0"/>
          <a:chOff x="0" y="0"/>
          <a:chExt cx="0" cy="0"/>
        </a:xfrm>
      </p:grpSpPr>
      <p:sp>
        <p:nvSpPr>
          <p:cNvPr id="87" name="Google Shape;87;g2499b02c419_0_724"/>
          <p:cNvSpPr txBox="1"/>
          <p:nvPr>
            <p:ph idx="12" type="sldNum"/>
          </p:nvPr>
        </p:nvSpPr>
        <p:spPr>
          <a:xfrm>
            <a:off x="11584400" y="6250333"/>
            <a:ext cx="607500" cy="607500"/>
          </a:xfrm>
          <a:prstGeom prst="rect">
            <a:avLst/>
          </a:prstGeom>
          <a:solidFill>
            <a:schemeClr val="accent2"/>
          </a:solidFill>
          <a:ln>
            <a:noFill/>
          </a:ln>
        </p:spPr>
        <p:txBody>
          <a:bodyPr anchorCtr="0" anchor="ctr" bIns="0" lIns="0" spcFirstLastPara="1" rIns="0" wrap="square" tIns="0">
            <a:noAutofit/>
          </a:bodyPr>
          <a:lstStyle>
            <a:lvl1pPr lvl="0" rtl="0" algn="ctr">
              <a:buNone/>
              <a:defRPr b="1" sz="1700">
                <a:solidFill>
                  <a:schemeClr val="lt1"/>
                </a:solidFill>
                <a:latin typeface="Inria Serif"/>
                <a:ea typeface="Inria Serif"/>
                <a:cs typeface="Inria Serif"/>
                <a:sym typeface="Inria Serif"/>
              </a:defRPr>
            </a:lvl1pPr>
            <a:lvl2pPr lvl="1" rtl="0" algn="ctr">
              <a:buNone/>
              <a:defRPr b="1" sz="1700">
                <a:solidFill>
                  <a:schemeClr val="lt1"/>
                </a:solidFill>
                <a:latin typeface="Inria Serif"/>
                <a:ea typeface="Inria Serif"/>
                <a:cs typeface="Inria Serif"/>
                <a:sym typeface="Inria Serif"/>
              </a:defRPr>
            </a:lvl2pPr>
            <a:lvl3pPr lvl="2" rtl="0" algn="ctr">
              <a:buNone/>
              <a:defRPr b="1" sz="1700">
                <a:solidFill>
                  <a:schemeClr val="lt1"/>
                </a:solidFill>
                <a:latin typeface="Inria Serif"/>
                <a:ea typeface="Inria Serif"/>
                <a:cs typeface="Inria Serif"/>
                <a:sym typeface="Inria Serif"/>
              </a:defRPr>
            </a:lvl3pPr>
            <a:lvl4pPr lvl="3" rtl="0" algn="ctr">
              <a:buNone/>
              <a:defRPr b="1" sz="1700">
                <a:solidFill>
                  <a:schemeClr val="lt1"/>
                </a:solidFill>
                <a:latin typeface="Inria Serif"/>
                <a:ea typeface="Inria Serif"/>
                <a:cs typeface="Inria Serif"/>
                <a:sym typeface="Inria Serif"/>
              </a:defRPr>
            </a:lvl4pPr>
            <a:lvl5pPr lvl="4" rtl="0" algn="ctr">
              <a:buNone/>
              <a:defRPr b="1" sz="1700">
                <a:solidFill>
                  <a:schemeClr val="lt1"/>
                </a:solidFill>
                <a:latin typeface="Inria Serif"/>
                <a:ea typeface="Inria Serif"/>
                <a:cs typeface="Inria Serif"/>
                <a:sym typeface="Inria Serif"/>
              </a:defRPr>
            </a:lvl5pPr>
            <a:lvl6pPr lvl="5" rtl="0" algn="ctr">
              <a:buNone/>
              <a:defRPr b="1" sz="1700">
                <a:solidFill>
                  <a:schemeClr val="lt1"/>
                </a:solidFill>
                <a:latin typeface="Inria Serif"/>
                <a:ea typeface="Inria Serif"/>
                <a:cs typeface="Inria Serif"/>
                <a:sym typeface="Inria Serif"/>
              </a:defRPr>
            </a:lvl6pPr>
            <a:lvl7pPr lvl="6" rtl="0" algn="ctr">
              <a:buNone/>
              <a:defRPr b="1" sz="1700">
                <a:solidFill>
                  <a:schemeClr val="lt1"/>
                </a:solidFill>
                <a:latin typeface="Inria Serif"/>
                <a:ea typeface="Inria Serif"/>
                <a:cs typeface="Inria Serif"/>
                <a:sym typeface="Inria Serif"/>
              </a:defRPr>
            </a:lvl7pPr>
            <a:lvl8pPr lvl="7" rtl="0" algn="ctr">
              <a:buNone/>
              <a:defRPr b="1" sz="1700">
                <a:solidFill>
                  <a:schemeClr val="lt1"/>
                </a:solidFill>
                <a:latin typeface="Inria Serif"/>
                <a:ea typeface="Inria Serif"/>
                <a:cs typeface="Inria Serif"/>
                <a:sym typeface="Inria Serif"/>
              </a:defRPr>
            </a:lvl8pPr>
            <a:lvl9pPr lvl="8" rtl="0" algn="ctr">
              <a:buNone/>
              <a:defRPr b="1" sz="1700">
                <a:solidFill>
                  <a:schemeClr val="lt1"/>
                </a:solidFill>
                <a:latin typeface="Inria Serif"/>
                <a:ea typeface="Inria Serif"/>
                <a:cs typeface="Inria Serif"/>
                <a:sym typeface="Inria Serif"/>
              </a:defRPr>
            </a:lvl9pPr>
          </a:lstStyle>
          <a:p>
            <a:pPr indent="0" lvl="0" marL="0" rtl="0" algn="ctr">
              <a:spcBef>
                <a:spcPts val="0"/>
              </a:spcBef>
              <a:spcAft>
                <a:spcPts val="0"/>
              </a:spcAft>
              <a:buNone/>
            </a:pPr>
            <a:fld id="{00000000-1234-1234-1234-123412341234}" type="slidenum">
              <a:rPr lang="en-US"/>
              <a:t>‹#›</a:t>
            </a:fld>
            <a:endParaRPr/>
          </a:p>
        </p:txBody>
      </p:sp>
      <p:sp>
        <p:nvSpPr>
          <p:cNvPr id="88" name="Google Shape;88;g2499b02c419_0_724"/>
          <p:cNvSpPr txBox="1"/>
          <p:nvPr>
            <p:ph type="title"/>
          </p:nvPr>
        </p:nvSpPr>
        <p:spPr>
          <a:xfrm>
            <a:off x="607600" y="1098367"/>
            <a:ext cx="2165100" cy="5151900"/>
          </a:xfrm>
          <a:prstGeom prst="rect">
            <a:avLst/>
          </a:prstGeom>
          <a:noFill/>
          <a:ln>
            <a:noFill/>
          </a:ln>
        </p:spPr>
        <p:txBody>
          <a:bodyPr anchorCtr="0" anchor="t" bIns="0" lIns="0" spcFirstLastPara="1" rIns="0" wrap="square" tIns="0">
            <a:noAutofit/>
          </a:bodyPr>
          <a:lstStyle>
            <a:lvl1pPr lvl="0"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1pPr>
            <a:lvl2pPr lvl="1"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2pPr>
            <a:lvl3pPr lvl="2"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3pPr>
            <a:lvl4pPr lvl="3"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4pPr>
            <a:lvl5pPr lvl="4"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5pPr>
            <a:lvl6pPr lvl="5"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6pPr>
            <a:lvl7pPr lvl="6"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7pPr>
            <a:lvl8pPr lvl="7"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8pPr>
            <a:lvl9pPr lvl="8" rtl="0">
              <a:lnSpc>
                <a:spcPct val="90000"/>
              </a:lnSpc>
              <a:spcBef>
                <a:spcPts val="0"/>
              </a:spcBef>
              <a:spcAft>
                <a:spcPts val="0"/>
              </a:spcAft>
              <a:buClr>
                <a:schemeClr val="accent1"/>
              </a:buClr>
              <a:buSzPts val="2900"/>
              <a:buFont typeface="Playfair Display Medium"/>
              <a:buNone/>
              <a:defRPr sz="2900">
                <a:solidFill>
                  <a:schemeClr val="accent1"/>
                </a:solidFill>
                <a:latin typeface="Playfair Display Medium"/>
                <a:ea typeface="Playfair Display Medium"/>
                <a:cs typeface="Playfair Display Medium"/>
                <a:sym typeface="Playfair Display Medium"/>
              </a:defRPr>
            </a:lvl9pPr>
          </a:lstStyle>
          <a:p/>
        </p:txBody>
      </p:sp>
      <p:sp>
        <p:nvSpPr>
          <p:cNvPr id="89" name="Google Shape;89;g2499b02c419_0_724"/>
          <p:cNvSpPr txBox="1"/>
          <p:nvPr>
            <p:ph idx="1" type="body"/>
          </p:nvPr>
        </p:nvSpPr>
        <p:spPr>
          <a:xfrm>
            <a:off x="3684000" y="1835600"/>
            <a:ext cx="7900500" cy="4414800"/>
          </a:xfrm>
          <a:prstGeom prst="rect">
            <a:avLst/>
          </a:prstGeom>
          <a:noFill/>
          <a:ln>
            <a:noFill/>
          </a:ln>
        </p:spPr>
        <p:txBody>
          <a:bodyPr anchorCtr="0" anchor="t" bIns="0" lIns="0" spcFirstLastPara="1" rIns="0" wrap="square" tIns="0">
            <a:noAutofit/>
          </a:bodyPr>
          <a:lstStyle>
            <a:lvl1pPr indent="-400050" lvl="0" marL="457200" rtl="0">
              <a:lnSpc>
                <a:spcPct val="115000"/>
              </a:lnSpc>
              <a:spcBef>
                <a:spcPts val="0"/>
              </a:spcBef>
              <a:spcAft>
                <a:spcPts val="0"/>
              </a:spcAft>
              <a:buClr>
                <a:schemeClr val="accent2"/>
              </a:buClr>
              <a:buSzPts val="2700"/>
              <a:buFont typeface="Inria Serif Light"/>
              <a:buChar char="▫"/>
              <a:defRPr sz="2700">
                <a:solidFill>
                  <a:schemeClr val="dk1"/>
                </a:solidFill>
                <a:latin typeface="Inria Serif Light"/>
                <a:ea typeface="Inria Serif Light"/>
                <a:cs typeface="Inria Serif Light"/>
                <a:sym typeface="Inria Serif Light"/>
              </a:defRPr>
            </a:lvl1pPr>
            <a:lvl2pPr indent="-400050" lvl="1" marL="914400" rtl="0">
              <a:lnSpc>
                <a:spcPct val="115000"/>
              </a:lnSpc>
              <a:spcBef>
                <a:spcPts val="800"/>
              </a:spcBef>
              <a:spcAft>
                <a:spcPts val="0"/>
              </a:spcAft>
              <a:buClr>
                <a:schemeClr val="accent2"/>
              </a:buClr>
              <a:buSzPts val="2700"/>
              <a:buFont typeface="Inria Serif Light"/>
              <a:buChar char="▪"/>
              <a:defRPr sz="2700">
                <a:solidFill>
                  <a:schemeClr val="dk1"/>
                </a:solidFill>
                <a:latin typeface="Inria Serif Light"/>
                <a:ea typeface="Inria Serif Light"/>
                <a:cs typeface="Inria Serif Light"/>
                <a:sym typeface="Inria Serif Light"/>
              </a:defRPr>
            </a:lvl2pPr>
            <a:lvl3pPr indent="-400050" lvl="2" marL="1371600" rtl="0">
              <a:lnSpc>
                <a:spcPct val="115000"/>
              </a:lnSpc>
              <a:spcBef>
                <a:spcPts val="800"/>
              </a:spcBef>
              <a:spcAft>
                <a:spcPts val="0"/>
              </a:spcAft>
              <a:buClr>
                <a:schemeClr val="accent2"/>
              </a:buClr>
              <a:buSzPts val="2700"/>
              <a:buFont typeface="Inria Serif Light"/>
              <a:buChar char="▫"/>
              <a:defRPr sz="2700">
                <a:solidFill>
                  <a:schemeClr val="dk1"/>
                </a:solidFill>
                <a:latin typeface="Inria Serif Light"/>
                <a:ea typeface="Inria Serif Light"/>
                <a:cs typeface="Inria Serif Light"/>
                <a:sym typeface="Inria Serif Light"/>
              </a:defRPr>
            </a:lvl3pPr>
            <a:lvl4pPr indent="-400050" lvl="3" marL="1828800" rtl="0">
              <a:lnSpc>
                <a:spcPct val="115000"/>
              </a:lnSpc>
              <a:spcBef>
                <a:spcPts val="800"/>
              </a:spcBef>
              <a:spcAft>
                <a:spcPts val="0"/>
              </a:spcAft>
              <a:buClr>
                <a:schemeClr val="dk1"/>
              </a:buClr>
              <a:buSzPts val="2700"/>
              <a:buFont typeface="Inria Serif Light"/>
              <a:buChar char="●"/>
              <a:defRPr sz="2700">
                <a:solidFill>
                  <a:schemeClr val="dk1"/>
                </a:solidFill>
                <a:latin typeface="Inria Serif Light"/>
                <a:ea typeface="Inria Serif Light"/>
                <a:cs typeface="Inria Serif Light"/>
                <a:sym typeface="Inria Serif Light"/>
              </a:defRPr>
            </a:lvl4pPr>
            <a:lvl5pPr indent="-400050" lvl="4" marL="2286000" rtl="0">
              <a:lnSpc>
                <a:spcPct val="115000"/>
              </a:lnSpc>
              <a:spcBef>
                <a:spcPts val="800"/>
              </a:spcBef>
              <a:spcAft>
                <a:spcPts val="0"/>
              </a:spcAft>
              <a:buClr>
                <a:schemeClr val="dk1"/>
              </a:buClr>
              <a:buSzPts val="2700"/>
              <a:buFont typeface="Inria Serif Light"/>
              <a:buChar char="○"/>
              <a:defRPr sz="2700">
                <a:solidFill>
                  <a:schemeClr val="dk1"/>
                </a:solidFill>
                <a:latin typeface="Inria Serif Light"/>
                <a:ea typeface="Inria Serif Light"/>
                <a:cs typeface="Inria Serif Light"/>
                <a:sym typeface="Inria Serif Light"/>
              </a:defRPr>
            </a:lvl5pPr>
            <a:lvl6pPr indent="-400050" lvl="5" marL="2743200" rtl="0">
              <a:lnSpc>
                <a:spcPct val="115000"/>
              </a:lnSpc>
              <a:spcBef>
                <a:spcPts val="800"/>
              </a:spcBef>
              <a:spcAft>
                <a:spcPts val="0"/>
              </a:spcAft>
              <a:buClr>
                <a:schemeClr val="dk1"/>
              </a:buClr>
              <a:buSzPts val="2700"/>
              <a:buFont typeface="Inria Serif Light"/>
              <a:buChar char="■"/>
              <a:defRPr sz="2700">
                <a:solidFill>
                  <a:schemeClr val="dk1"/>
                </a:solidFill>
                <a:latin typeface="Inria Serif Light"/>
                <a:ea typeface="Inria Serif Light"/>
                <a:cs typeface="Inria Serif Light"/>
                <a:sym typeface="Inria Serif Light"/>
              </a:defRPr>
            </a:lvl6pPr>
            <a:lvl7pPr indent="-400050" lvl="6" marL="3200400" rtl="0">
              <a:lnSpc>
                <a:spcPct val="115000"/>
              </a:lnSpc>
              <a:spcBef>
                <a:spcPts val="800"/>
              </a:spcBef>
              <a:spcAft>
                <a:spcPts val="0"/>
              </a:spcAft>
              <a:buClr>
                <a:schemeClr val="dk1"/>
              </a:buClr>
              <a:buSzPts val="2700"/>
              <a:buFont typeface="Inria Serif Light"/>
              <a:buChar char="●"/>
              <a:defRPr sz="2700">
                <a:solidFill>
                  <a:schemeClr val="dk1"/>
                </a:solidFill>
                <a:latin typeface="Inria Serif Light"/>
                <a:ea typeface="Inria Serif Light"/>
                <a:cs typeface="Inria Serif Light"/>
                <a:sym typeface="Inria Serif Light"/>
              </a:defRPr>
            </a:lvl7pPr>
            <a:lvl8pPr indent="-400050" lvl="7" marL="3657600" rtl="0">
              <a:lnSpc>
                <a:spcPct val="115000"/>
              </a:lnSpc>
              <a:spcBef>
                <a:spcPts val="800"/>
              </a:spcBef>
              <a:spcAft>
                <a:spcPts val="0"/>
              </a:spcAft>
              <a:buClr>
                <a:schemeClr val="dk1"/>
              </a:buClr>
              <a:buSzPts val="2700"/>
              <a:buFont typeface="Inria Serif Light"/>
              <a:buChar char="○"/>
              <a:defRPr sz="2700">
                <a:solidFill>
                  <a:schemeClr val="dk1"/>
                </a:solidFill>
                <a:latin typeface="Inria Serif Light"/>
                <a:ea typeface="Inria Serif Light"/>
                <a:cs typeface="Inria Serif Light"/>
                <a:sym typeface="Inria Serif Light"/>
              </a:defRPr>
            </a:lvl8pPr>
            <a:lvl9pPr indent="-400050" lvl="8" marL="4114800" rtl="0">
              <a:lnSpc>
                <a:spcPct val="115000"/>
              </a:lnSpc>
              <a:spcBef>
                <a:spcPts val="800"/>
              </a:spcBef>
              <a:spcAft>
                <a:spcPts val="800"/>
              </a:spcAft>
              <a:buClr>
                <a:schemeClr val="dk1"/>
              </a:buClr>
              <a:buSzPts val="2700"/>
              <a:buFont typeface="Inria Serif Light"/>
              <a:buChar char="■"/>
              <a:defRPr sz="2700">
                <a:solidFill>
                  <a:schemeClr val="dk1"/>
                </a:solidFill>
                <a:latin typeface="Inria Serif Light"/>
                <a:ea typeface="Inria Serif Light"/>
                <a:cs typeface="Inria Serif Light"/>
                <a:sym typeface="Inria Serif Light"/>
              </a:defRPr>
            </a:lvl9pPr>
          </a:lstStyle>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jpg"/><Relationship Id="rId5" Type="http://schemas.openxmlformats.org/officeDocument/2006/relationships/image" Target="../media/image11.jpg"/><Relationship Id="rId6"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6.jpg"/><Relationship Id="rId5" Type="http://schemas.openxmlformats.org/officeDocument/2006/relationships/image" Target="../media/image10.jpg"/><Relationship Id="rId6"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1.jpg"/><Relationship Id="rId4" Type="http://schemas.openxmlformats.org/officeDocument/2006/relationships/image" Target="../media/image17.jpg"/><Relationship Id="rId5" Type="http://schemas.openxmlformats.org/officeDocument/2006/relationships/image" Target="../media/image1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jpg"/><Relationship Id="rId4" Type="http://schemas.openxmlformats.org/officeDocument/2006/relationships/image" Target="../media/image20.jpg"/><Relationship Id="rId5" Type="http://schemas.openxmlformats.org/officeDocument/2006/relationships/image" Target="../media/image15.jpg"/><Relationship Id="rId6"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
          <p:cNvSpPr txBox="1"/>
          <p:nvPr>
            <p:ph idx="1" type="subTitle"/>
          </p:nvPr>
        </p:nvSpPr>
        <p:spPr>
          <a:xfrm>
            <a:off x="1524000" y="5614016"/>
            <a:ext cx="9144000" cy="790842"/>
          </a:xfrm>
          <a:prstGeom prst="rect">
            <a:avLst/>
          </a:prstGeom>
          <a:noFill/>
          <a:ln>
            <a:noFill/>
          </a:ln>
        </p:spPr>
        <p:txBody>
          <a:bodyPr anchorCtr="0" anchor="t" bIns="45700" lIns="91425" spcFirstLastPara="1" rIns="91425" wrap="square" tIns="45700">
            <a:normAutofit fontScale="85000" lnSpcReduction="20000"/>
          </a:bodyPr>
          <a:lstStyle/>
          <a:p>
            <a:pPr indent="0" lvl="0" marL="0" rtl="0" algn="ctr">
              <a:lnSpc>
                <a:spcPct val="90000"/>
              </a:lnSpc>
              <a:spcBef>
                <a:spcPts val="0"/>
              </a:spcBef>
              <a:spcAft>
                <a:spcPts val="0"/>
              </a:spcAft>
              <a:buClr>
                <a:schemeClr val="dk1"/>
              </a:buClr>
              <a:buSzPct val="100000"/>
              <a:buNone/>
            </a:pPr>
            <a:r>
              <a:rPr lang="en-US" sz="4400"/>
              <a:t>2023 Annual General Meeting</a:t>
            </a:r>
            <a:endParaRPr sz="4400"/>
          </a:p>
          <a:p>
            <a:pPr indent="0" lvl="0" marL="0" rtl="0" algn="ctr">
              <a:lnSpc>
                <a:spcPct val="90000"/>
              </a:lnSpc>
              <a:spcBef>
                <a:spcPts val="0"/>
              </a:spcBef>
              <a:spcAft>
                <a:spcPts val="0"/>
              </a:spcAft>
              <a:buClr>
                <a:schemeClr val="dk1"/>
              </a:buClr>
              <a:buSzPct val="137500"/>
              <a:buNone/>
            </a:pPr>
            <a:r>
              <a:rPr lang="en-US" sz="3200"/>
              <a:t>May 29, 2023</a:t>
            </a:r>
            <a:endParaRPr sz="3200"/>
          </a:p>
        </p:txBody>
      </p:sp>
      <p:pic>
        <p:nvPicPr>
          <p:cNvPr descr="https://lh4.googleusercontent.com/o6xYHQw7l36AasixBbURzkuBpDKPofS6VIM6ytJYfBuPdYz0D_qZxYlwZdcUhIPahy6PpDYFxTffLnNmRUpPNfw_C9_SbpBXLBmY0XieoSRXF-FM80RiF9EOqSrC1rk27QbhgEErBYJqZYcXVQ" id="147" name="Google Shape;147;p1"/>
          <p:cNvPicPr preferRelativeResize="0"/>
          <p:nvPr/>
        </p:nvPicPr>
        <p:blipFill rotWithShape="1">
          <a:blip r:embed="rId3">
            <a:alphaModFix/>
          </a:blip>
          <a:srcRect b="15338" l="0" r="0" t="14757"/>
          <a:stretch/>
        </p:blipFill>
        <p:spPr>
          <a:xfrm>
            <a:off x="2176409" y="848563"/>
            <a:ext cx="7839182" cy="42329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pic>
        <p:nvPicPr>
          <p:cNvPr id="246" name="Google Shape;246;g24bde0b66f5_0_0"/>
          <p:cNvPicPr preferRelativeResize="0"/>
          <p:nvPr/>
        </p:nvPicPr>
        <p:blipFill>
          <a:blip r:embed="rId3">
            <a:alphaModFix/>
          </a:blip>
          <a:stretch>
            <a:fillRect/>
          </a:stretch>
        </p:blipFill>
        <p:spPr>
          <a:xfrm>
            <a:off x="569075" y="1690825"/>
            <a:ext cx="3566800" cy="4755725"/>
          </a:xfrm>
          <a:prstGeom prst="rect">
            <a:avLst/>
          </a:prstGeom>
          <a:noFill/>
          <a:ln>
            <a:noFill/>
          </a:ln>
        </p:spPr>
      </p:pic>
      <p:sp>
        <p:nvSpPr>
          <p:cNvPr id="247" name="Google Shape;247;g24bde0b66f5_0_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Rinata</a:t>
            </a:r>
            <a:endParaRPr/>
          </a:p>
        </p:txBody>
      </p:sp>
      <p:pic>
        <p:nvPicPr>
          <p:cNvPr id="248" name="Google Shape;248;g24bde0b66f5_0_0"/>
          <p:cNvPicPr preferRelativeResize="0"/>
          <p:nvPr/>
        </p:nvPicPr>
        <p:blipFill>
          <a:blip r:embed="rId4">
            <a:alphaModFix/>
          </a:blip>
          <a:stretch>
            <a:fillRect/>
          </a:stretch>
        </p:blipFill>
        <p:spPr>
          <a:xfrm>
            <a:off x="4472600" y="365125"/>
            <a:ext cx="4310725" cy="3819026"/>
          </a:xfrm>
          <a:prstGeom prst="rect">
            <a:avLst/>
          </a:prstGeom>
          <a:noFill/>
          <a:ln>
            <a:noFill/>
          </a:ln>
        </p:spPr>
      </p:pic>
      <p:pic>
        <p:nvPicPr>
          <p:cNvPr id="249" name="Google Shape;249;g24bde0b66f5_0_0"/>
          <p:cNvPicPr preferRelativeResize="0"/>
          <p:nvPr/>
        </p:nvPicPr>
        <p:blipFill>
          <a:blip r:embed="rId5">
            <a:alphaModFix/>
          </a:blip>
          <a:stretch>
            <a:fillRect/>
          </a:stretch>
        </p:blipFill>
        <p:spPr>
          <a:xfrm>
            <a:off x="5157100" y="4430701"/>
            <a:ext cx="1801575" cy="2131275"/>
          </a:xfrm>
          <a:prstGeom prst="rect">
            <a:avLst/>
          </a:prstGeom>
          <a:noFill/>
          <a:ln>
            <a:noFill/>
          </a:ln>
        </p:spPr>
      </p:pic>
      <p:pic>
        <p:nvPicPr>
          <p:cNvPr id="250" name="Google Shape;250;g24bde0b66f5_0_0"/>
          <p:cNvPicPr preferRelativeResize="0"/>
          <p:nvPr/>
        </p:nvPicPr>
        <p:blipFill>
          <a:blip r:embed="rId6">
            <a:alphaModFix/>
          </a:blip>
          <a:stretch>
            <a:fillRect/>
          </a:stretch>
        </p:blipFill>
        <p:spPr>
          <a:xfrm>
            <a:off x="8935725" y="1843225"/>
            <a:ext cx="3103876" cy="4138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g24bde0b66f5_0_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Kendrick</a:t>
            </a:r>
            <a:endParaRPr/>
          </a:p>
        </p:txBody>
      </p:sp>
      <p:pic>
        <p:nvPicPr>
          <p:cNvPr id="256" name="Google Shape;256;g24bde0b66f5_0_22"/>
          <p:cNvPicPr preferRelativeResize="0"/>
          <p:nvPr/>
        </p:nvPicPr>
        <p:blipFill>
          <a:blip r:embed="rId3">
            <a:alphaModFix/>
          </a:blip>
          <a:stretch>
            <a:fillRect/>
          </a:stretch>
        </p:blipFill>
        <p:spPr>
          <a:xfrm>
            <a:off x="392600" y="1911825"/>
            <a:ext cx="3022975" cy="3989075"/>
          </a:xfrm>
          <a:prstGeom prst="rect">
            <a:avLst/>
          </a:prstGeom>
          <a:noFill/>
          <a:ln>
            <a:noFill/>
          </a:ln>
        </p:spPr>
      </p:pic>
      <p:pic>
        <p:nvPicPr>
          <p:cNvPr id="257" name="Google Shape;257;g24bde0b66f5_0_22"/>
          <p:cNvPicPr preferRelativeResize="0"/>
          <p:nvPr/>
        </p:nvPicPr>
        <p:blipFill>
          <a:blip r:embed="rId4">
            <a:alphaModFix/>
          </a:blip>
          <a:stretch>
            <a:fillRect/>
          </a:stretch>
        </p:blipFill>
        <p:spPr>
          <a:xfrm>
            <a:off x="5117325" y="365125"/>
            <a:ext cx="2707974" cy="3558725"/>
          </a:xfrm>
          <a:prstGeom prst="rect">
            <a:avLst/>
          </a:prstGeom>
          <a:noFill/>
          <a:ln>
            <a:noFill/>
          </a:ln>
        </p:spPr>
      </p:pic>
      <p:pic>
        <p:nvPicPr>
          <p:cNvPr id="258" name="Google Shape;258;g24bde0b66f5_0_22"/>
          <p:cNvPicPr preferRelativeResize="0"/>
          <p:nvPr/>
        </p:nvPicPr>
        <p:blipFill>
          <a:blip r:embed="rId5">
            <a:alphaModFix/>
          </a:blip>
          <a:stretch>
            <a:fillRect/>
          </a:stretch>
        </p:blipFill>
        <p:spPr>
          <a:xfrm>
            <a:off x="8383175" y="365125"/>
            <a:ext cx="2707976" cy="3610634"/>
          </a:xfrm>
          <a:prstGeom prst="rect">
            <a:avLst/>
          </a:prstGeom>
          <a:noFill/>
          <a:ln>
            <a:noFill/>
          </a:ln>
        </p:spPr>
      </p:pic>
      <p:pic>
        <p:nvPicPr>
          <p:cNvPr id="259" name="Google Shape;259;g24bde0b66f5_0_22"/>
          <p:cNvPicPr preferRelativeResize="0"/>
          <p:nvPr/>
        </p:nvPicPr>
        <p:blipFill>
          <a:blip r:embed="rId6">
            <a:alphaModFix/>
          </a:blip>
          <a:stretch>
            <a:fillRect/>
          </a:stretch>
        </p:blipFill>
        <p:spPr>
          <a:xfrm>
            <a:off x="5982075" y="4083850"/>
            <a:ext cx="4359544" cy="2629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g2499b02c419_0_74"/>
          <p:cNvSpPr txBox="1"/>
          <p:nvPr>
            <p:ph type="title"/>
          </p:nvPr>
        </p:nvSpPr>
        <p:spPr>
          <a:xfrm>
            <a:off x="564200" y="4319167"/>
            <a:ext cx="2518800" cy="3483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sz="2400"/>
              <a:t>China &amp; Abba </a:t>
            </a:r>
            <a:endParaRPr sz="2400"/>
          </a:p>
        </p:txBody>
      </p:sp>
      <p:sp>
        <p:nvSpPr>
          <p:cNvPr id="265" name="Google Shape;265;g2499b02c419_0_74"/>
          <p:cNvSpPr txBox="1"/>
          <p:nvPr>
            <p:ph idx="12" type="sldNum"/>
          </p:nvPr>
        </p:nvSpPr>
        <p:spPr>
          <a:xfrm>
            <a:off x="11584400" y="6250333"/>
            <a:ext cx="607500" cy="6075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6" name="Google Shape;266;g2499b02c419_0_74"/>
          <p:cNvSpPr txBox="1"/>
          <p:nvPr/>
        </p:nvSpPr>
        <p:spPr>
          <a:xfrm>
            <a:off x="564200" y="4549533"/>
            <a:ext cx="4358100" cy="10467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300">
                <a:latin typeface="Inria Serif Light"/>
                <a:ea typeface="Inria Serif Light"/>
                <a:cs typeface="Inria Serif Light"/>
                <a:sym typeface="Inria Serif Light"/>
              </a:rPr>
              <a:t>This mother and daughter duo came into care after spending time living stray in the country.  Being very wary of humans, lots of time was put into this special pair.  They were adopted together into a loving home.</a:t>
            </a:r>
            <a:endParaRPr sz="1300">
              <a:latin typeface="Inria Serif Light"/>
              <a:ea typeface="Inria Serif Light"/>
              <a:cs typeface="Inria Serif Light"/>
              <a:sym typeface="Inria Serif Light"/>
            </a:endParaRPr>
          </a:p>
        </p:txBody>
      </p:sp>
      <p:pic>
        <p:nvPicPr>
          <p:cNvPr id="267" name="Google Shape;267;g2499b02c419_0_74"/>
          <p:cNvPicPr preferRelativeResize="0"/>
          <p:nvPr/>
        </p:nvPicPr>
        <p:blipFill rotWithShape="1">
          <a:blip r:embed="rId3">
            <a:alphaModFix/>
          </a:blip>
          <a:srcRect b="12437" l="0" r="0" t="17253"/>
          <a:stretch/>
        </p:blipFill>
        <p:spPr>
          <a:xfrm>
            <a:off x="6576100" y="58367"/>
            <a:ext cx="4524399" cy="4241267"/>
          </a:xfrm>
          <a:prstGeom prst="rect">
            <a:avLst/>
          </a:prstGeom>
          <a:noFill/>
          <a:ln>
            <a:noFill/>
          </a:ln>
        </p:spPr>
      </p:pic>
      <p:sp>
        <p:nvSpPr>
          <p:cNvPr id="268" name="Google Shape;268;g2499b02c419_0_74"/>
          <p:cNvSpPr txBox="1"/>
          <p:nvPr>
            <p:ph type="title"/>
          </p:nvPr>
        </p:nvSpPr>
        <p:spPr>
          <a:xfrm>
            <a:off x="6576100" y="4369367"/>
            <a:ext cx="2518800" cy="3483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sz="2400"/>
              <a:t>Catrina &amp; Jonah</a:t>
            </a:r>
            <a:endParaRPr sz="2400"/>
          </a:p>
        </p:txBody>
      </p:sp>
      <p:sp>
        <p:nvSpPr>
          <p:cNvPr id="269" name="Google Shape;269;g2499b02c419_0_74"/>
          <p:cNvSpPr txBox="1"/>
          <p:nvPr/>
        </p:nvSpPr>
        <p:spPr>
          <a:xfrm>
            <a:off x="6576100" y="4667567"/>
            <a:ext cx="3725700" cy="16470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300">
                <a:latin typeface="Inria Serif Light"/>
                <a:ea typeface="Inria Serif Light"/>
                <a:cs typeface="Inria Serif Light"/>
                <a:sym typeface="Inria Serif Light"/>
              </a:rPr>
              <a:t>This special father-daughter duo came into care while living in the backyard of a kind samaritan who reached out for help on their behalf.  After entropion eye surgery for dad (Jonah) they were finally ready for their forever home.  They were fallen in love with and they found it together.</a:t>
            </a:r>
            <a:endParaRPr sz="1300">
              <a:latin typeface="Inria Serif Light"/>
              <a:ea typeface="Inria Serif Light"/>
              <a:cs typeface="Inria Serif Light"/>
              <a:sym typeface="Inria Serif Light"/>
            </a:endParaRPr>
          </a:p>
        </p:txBody>
      </p:sp>
      <p:pic>
        <p:nvPicPr>
          <p:cNvPr id="270" name="Google Shape;270;g2499b02c419_0_74"/>
          <p:cNvPicPr preferRelativeResize="0"/>
          <p:nvPr/>
        </p:nvPicPr>
        <p:blipFill>
          <a:blip r:embed="rId4">
            <a:alphaModFix/>
          </a:blip>
          <a:stretch>
            <a:fillRect/>
          </a:stretch>
        </p:blipFill>
        <p:spPr>
          <a:xfrm>
            <a:off x="564200" y="58367"/>
            <a:ext cx="5700890" cy="4241266"/>
          </a:xfrm>
          <a:prstGeom prst="rect">
            <a:avLst/>
          </a:prstGeom>
          <a:noFill/>
          <a:ln>
            <a:noFill/>
          </a:ln>
        </p:spPr>
      </p:pic>
      <p:pic>
        <p:nvPicPr>
          <p:cNvPr id="271" name="Google Shape;271;g2499b02c419_0_74"/>
          <p:cNvPicPr preferRelativeResize="0"/>
          <p:nvPr/>
        </p:nvPicPr>
        <p:blipFill>
          <a:blip r:embed="rId5">
            <a:alphaModFix/>
          </a:blip>
          <a:stretch>
            <a:fillRect/>
          </a:stretch>
        </p:blipFill>
        <p:spPr>
          <a:xfrm>
            <a:off x="10460466" y="4087262"/>
            <a:ext cx="1595001" cy="2118966"/>
          </a:xfrm>
          <a:prstGeom prst="rect">
            <a:avLst/>
          </a:prstGeom>
          <a:noFill/>
          <a:ln>
            <a:noFill/>
          </a:ln>
        </p:spPr>
      </p:pic>
      <p:sp>
        <p:nvSpPr>
          <p:cNvPr id="272" name="Google Shape;272;g2499b02c419_0_74"/>
          <p:cNvSpPr txBox="1"/>
          <p:nvPr/>
        </p:nvSpPr>
        <p:spPr>
          <a:xfrm>
            <a:off x="9908633" y="6109500"/>
            <a:ext cx="1910400" cy="615600"/>
          </a:xfrm>
          <a:prstGeom prst="rect">
            <a:avLst/>
          </a:prstGeom>
          <a:noFill/>
          <a:ln>
            <a:noFill/>
          </a:ln>
        </p:spPr>
        <p:txBody>
          <a:bodyPr anchorCtr="0" anchor="t" bIns="121900" lIns="121900" spcFirstLastPara="1" rIns="121900" wrap="square" tIns="121900">
            <a:spAutoFit/>
          </a:bodyPr>
          <a:lstStyle/>
          <a:p>
            <a:pPr indent="0" lvl="0" marL="0" rtl="0" algn="l">
              <a:spcBef>
                <a:spcPts val="0"/>
              </a:spcBef>
              <a:spcAft>
                <a:spcPts val="0"/>
              </a:spcAft>
              <a:buNone/>
            </a:pPr>
            <a:r>
              <a:rPr lang="en-US" sz="1200">
                <a:latin typeface="Inria Serif Light"/>
                <a:ea typeface="Inria Serif Light"/>
                <a:cs typeface="Inria Serif Light"/>
                <a:sym typeface="Inria Serif Light"/>
              </a:rPr>
              <a:t>After successful entropion eye surgery.</a:t>
            </a:r>
            <a:endParaRPr sz="1200">
              <a:latin typeface="Inria Serif Light"/>
              <a:ea typeface="Inria Serif Light"/>
              <a:cs typeface="Inria Serif Light"/>
              <a:sym typeface="Inria Serif Light"/>
            </a:endParaRPr>
          </a:p>
        </p:txBody>
      </p:sp>
      <p:sp>
        <p:nvSpPr>
          <p:cNvPr id="273" name="Google Shape;273;g2499b02c419_0_74"/>
          <p:cNvSpPr txBox="1"/>
          <p:nvPr/>
        </p:nvSpPr>
        <p:spPr>
          <a:xfrm>
            <a:off x="527300" y="5965375"/>
            <a:ext cx="4431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000">
                <a:latin typeface="Calibri"/>
                <a:ea typeface="Calibri"/>
                <a:cs typeface="Calibri"/>
                <a:sym typeface="Calibri"/>
              </a:rPr>
              <a:t>Bonded Pairs</a:t>
            </a:r>
            <a:endParaRPr sz="30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2"/>
          <p:cNvSpPr txBox="1"/>
          <p:nvPr>
            <p:ph type="title"/>
          </p:nvPr>
        </p:nvSpPr>
        <p:spPr>
          <a:xfrm>
            <a:off x="287498" y="-25330"/>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COMMUNITY CAT TEAM</a:t>
            </a:r>
            <a:endParaRPr/>
          </a:p>
        </p:txBody>
      </p:sp>
      <p:grpSp>
        <p:nvGrpSpPr>
          <p:cNvPr id="279" name="Google Shape;279;p12"/>
          <p:cNvGrpSpPr/>
          <p:nvPr/>
        </p:nvGrpSpPr>
        <p:grpSpPr>
          <a:xfrm>
            <a:off x="6390597" y="1517196"/>
            <a:ext cx="5373325" cy="3087443"/>
            <a:chOff x="4126610" y="1562045"/>
            <a:chExt cx="3636030" cy="3526206"/>
          </a:xfrm>
        </p:grpSpPr>
        <p:sp>
          <p:nvSpPr>
            <p:cNvPr id="280" name="Google Shape;280;p12"/>
            <p:cNvSpPr/>
            <p:nvPr/>
          </p:nvSpPr>
          <p:spPr>
            <a:xfrm>
              <a:off x="4126610" y="1562045"/>
              <a:ext cx="3636028" cy="618606"/>
            </a:xfrm>
            <a:custGeom>
              <a:rect b="b" l="l" r="r" t="t"/>
              <a:pathLst>
                <a:path extrusionOk="0" h="748800" w="3636028">
                  <a:moveTo>
                    <a:pt x="0" y="0"/>
                  </a:moveTo>
                  <a:lnTo>
                    <a:pt x="3636028" y="0"/>
                  </a:lnTo>
                  <a:lnTo>
                    <a:pt x="3636028" y="748800"/>
                  </a:lnTo>
                  <a:lnTo>
                    <a:pt x="0" y="748800"/>
                  </a:lnTo>
                  <a:lnTo>
                    <a:pt x="0" y="0"/>
                  </a:lnTo>
                  <a:close/>
                </a:path>
              </a:pathLst>
            </a:custGeom>
            <a:solidFill>
              <a:schemeClr val="accent2"/>
            </a:solidFill>
            <a:ln cap="flat" cmpd="sng" w="12700">
              <a:solidFill>
                <a:srgbClr val="E69138"/>
              </a:solidFill>
              <a:prstDash val="solid"/>
              <a:miter lim="800000"/>
              <a:headEnd len="sm" w="sm" type="none"/>
              <a:tailEnd len="sm" w="sm" type="none"/>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Highlights &amp; Challenges</a:t>
              </a:r>
              <a:endParaRPr b="1" i="0" sz="2600" u="none" cap="none" strike="noStrike">
                <a:solidFill>
                  <a:schemeClr val="lt1"/>
                </a:solidFill>
                <a:latin typeface="Calibri"/>
                <a:ea typeface="Calibri"/>
                <a:cs typeface="Calibri"/>
                <a:sym typeface="Calibri"/>
              </a:endParaRPr>
            </a:p>
          </p:txBody>
        </p:sp>
        <p:sp>
          <p:nvSpPr>
            <p:cNvPr id="281" name="Google Shape;281;p12"/>
            <p:cNvSpPr/>
            <p:nvPr/>
          </p:nvSpPr>
          <p:spPr>
            <a:xfrm>
              <a:off x="4126612" y="2180637"/>
              <a:ext cx="3636028" cy="2907614"/>
            </a:xfrm>
            <a:custGeom>
              <a:rect b="b" l="l" r="r" t="t"/>
              <a:pathLst>
                <a:path extrusionOk="0" h="3996720" w="3636028">
                  <a:moveTo>
                    <a:pt x="0" y="0"/>
                  </a:moveTo>
                  <a:lnTo>
                    <a:pt x="3636028" y="0"/>
                  </a:lnTo>
                  <a:lnTo>
                    <a:pt x="3636028" y="3996720"/>
                  </a:lnTo>
                  <a:lnTo>
                    <a:pt x="0" y="3996720"/>
                  </a:lnTo>
                  <a:lnTo>
                    <a:pt x="0" y="0"/>
                  </a:lnTo>
                  <a:close/>
                </a:path>
              </a:pathLst>
            </a:custGeom>
            <a:solidFill>
              <a:srgbClr val="FCE5CD"/>
            </a:solidFill>
            <a:ln cap="flat" cmpd="sng" w="12700">
              <a:solidFill>
                <a:srgbClr val="E69138">
                  <a:alpha val="89019"/>
                </a:srgbClr>
              </a:solidFill>
              <a:prstDash val="solid"/>
              <a:miter lim="800000"/>
              <a:headEnd len="sm" w="sm" type="none"/>
              <a:tailEnd len="sm" w="sm" type="none"/>
            </a:ln>
          </p:spPr>
          <p:txBody>
            <a:bodyPr anchorCtr="0" anchor="t" bIns="208025" lIns="138675" spcFirstLastPara="1" rIns="184900" wrap="square" tIns="138675">
              <a:noAutofit/>
            </a:bodyPr>
            <a:lstStyle/>
            <a:p>
              <a:pPr indent="-273050" lvl="1" marL="285750" marR="0" rtl="0" algn="l">
                <a:lnSpc>
                  <a:spcPct val="100000"/>
                </a:lnSpc>
                <a:spcBef>
                  <a:spcPts val="0"/>
                </a:spcBef>
                <a:spcAft>
                  <a:spcPts val="0"/>
                </a:spcAft>
                <a:buClr>
                  <a:srgbClr val="222222"/>
                </a:buClr>
                <a:buSzPts val="1600"/>
                <a:buFont typeface="Arial"/>
                <a:buChar char="•"/>
              </a:pPr>
              <a:r>
                <a:rPr lang="en-US" sz="1900">
                  <a:solidFill>
                    <a:schemeClr val="dk1"/>
                  </a:solidFill>
                  <a:latin typeface="Calibri"/>
                  <a:ea typeface="Calibri"/>
                  <a:cs typeface="Calibri"/>
                  <a:sym typeface="Calibri"/>
                </a:rPr>
                <a:t>4</a:t>
              </a:r>
              <a:r>
                <a:rPr b="0" i="0" lang="en-US" sz="1900" u="none" cap="none" strike="noStrike">
                  <a:solidFill>
                    <a:schemeClr val="dk1"/>
                  </a:solidFill>
                  <a:latin typeface="Calibri"/>
                  <a:ea typeface="Calibri"/>
                  <a:cs typeface="Calibri"/>
                  <a:sym typeface="Calibri"/>
                </a:rPr>
                <a:t> new volunteers joined community cat feeding team</a:t>
              </a:r>
              <a:endParaRPr b="0" i="0" sz="1900" u="none" cap="none" strike="noStrike">
                <a:solidFill>
                  <a:schemeClr val="dk1"/>
                </a:solidFill>
                <a:latin typeface="Calibri"/>
                <a:ea typeface="Calibri"/>
                <a:cs typeface="Calibri"/>
                <a:sym typeface="Calibri"/>
              </a:endParaRPr>
            </a:p>
            <a:p>
              <a:pPr indent="-292100" lvl="1" marL="285750" marR="0" rtl="0" algn="l">
                <a:lnSpc>
                  <a:spcPct val="100000"/>
                </a:lnSpc>
                <a:spcBef>
                  <a:spcPts val="0"/>
                </a:spcBef>
                <a:spcAft>
                  <a:spcPts val="0"/>
                </a:spcAft>
                <a:buClr>
                  <a:srgbClr val="222222"/>
                </a:buClr>
                <a:buSzPts val="2100"/>
                <a:buFont typeface="Arial"/>
                <a:buChar char="•"/>
              </a:pPr>
              <a:r>
                <a:rPr b="0" i="0" lang="en-US" sz="1900" u="none" cap="none" strike="noStrike">
                  <a:solidFill>
                    <a:schemeClr val="dk1"/>
                  </a:solidFill>
                  <a:latin typeface="Calibri"/>
                  <a:ea typeface="Calibri"/>
                  <a:cs typeface="Calibri"/>
                  <a:sym typeface="Calibri"/>
                </a:rPr>
                <a:t>Made ~</a:t>
              </a:r>
              <a:r>
                <a:rPr lang="en-US" sz="1900">
                  <a:solidFill>
                    <a:schemeClr val="dk1"/>
                  </a:solidFill>
                  <a:latin typeface="Calibri"/>
                  <a:ea typeface="Calibri"/>
                  <a:cs typeface="Calibri"/>
                  <a:sym typeface="Calibri"/>
                </a:rPr>
                <a:t>75</a:t>
              </a:r>
              <a:r>
                <a:rPr b="0" i="0" lang="en-US" sz="1900" u="none" cap="none" strike="noStrike">
                  <a:solidFill>
                    <a:schemeClr val="dk1"/>
                  </a:solidFill>
                  <a:latin typeface="Calibri"/>
                  <a:ea typeface="Calibri"/>
                  <a:cs typeface="Calibri"/>
                  <a:sym typeface="Calibri"/>
                </a:rPr>
                <a:t> winter shelters </a:t>
              </a:r>
              <a:endParaRPr sz="1900">
                <a:solidFill>
                  <a:schemeClr val="dk1"/>
                </a:solidFill>
                <a:latin typeface="Calibri"/>
                <a:ea typeface="Calibri"/>
                <a:cs typeface="Calibri"/>
                <a:sym typeface="Calibri"/>
              </a:endParaRPr>
            </a:p>
            <a:p>
              <a:pPr indent="-292100" lvl="1" marL="285750" marR="0" rtl="0" algn="l">
                <a:lnSpc>
                  <a:spcPct val="100000"/>
                </a:lnSpc>
                <a:spcBef>
                  <a:spcPts val="0"/>
                </a:spcBef>
                <a:spcAft>
                  <a:spcPts val="0"/>
                </a:spcAft>
                <a:buClr>
                  <a:srgbClr val="222222"/>
                </a:buClr>
                <a:buSzPts val="2100"/>
                <a:buFont typeface="Arial"/>
                <a:buChar char="•"/>
              </a:pPr>
              <a:r>
                <a:rPr lang="en-US" sz="1900">
                  <a:solidFill>
                    <a:schemeClr val="dk1"/>
                  </a:solidFill>
                  <a:latin typeface="Calibri"/>
                  <a:ea typeface="Calibri"/>
                  <a:cs typeface="Calibri"/>
                  <a:sym typeface="Calibri"/>
                </a:rPr>
                <a:t>One of our biggest challenges continued to be a lack of vet appointments on short notice due to the shortage of veterinarians and volunteers for the community cat feeding</a:t>
              </a:r>
              <a:endParaRPr sz="19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a:p>
            <a:p>
              <a:pPr indent="-857250" lvl="1" marL="1085850" marR="0" rtl="0" algn="l">
                <a:lnSpc>
                  <a:spcPct val="100000"/>
                </a:lnSpc>
                <a:spcBef>
                  <a:spcPts val="0"/>
                </a:spcBef>
                <a:spcAft>
                  <a:spcPts val="0"/>
                </a:spcAft>
                <a:buClr>
                  <a:schemeClr val="dk1"/>
                </a:buClr>
                <a:buSzPts val="2400"/>
                <a:buFont typeface="Calibri"/>
                <a:buNone/>
              </a:pPr>
              <a:r>
                <a:t/>
              </a:r>
              <a:endParaRPr b="0" i="0" sz="2800" u="none" cap="none" strike="noStrike">
                <a:solidFill>
                  <a:schemeClr val="dk1"/>
                </a:solidFill>
                <a:latin typeface="Calibri"/>
                <a:ea typeface="Calibri"/>
                <a:cs typeface="Calibri"/>
                <a:sym typeface="Calibri"/>
              </a:endParaRPr>
            </a:p>
          </p:txBody>
        </p:sp>
      </p:grpSp>
      <p:grpSp>
        <p:nvGrpSpPr>
          <p:cNvPr id="282" name="Google Shape;282;p12"/>
          <p:cNvGrpSpPr/>
          <p:nvPr/>
        </p:nvGrpSpPr>
        <p:grpSpPr>
          <a:xfrm>
            <a:off x="6390598" y="4799171"/>
            <a:ext cx="5513677" cy="2057277"/>
            <a:chOff x="8271682" y="1562045"/>
            <a:chExt cx="3636030" cy="6169215"/>
          </a:xfrm>
        </p:grpSpPr>
        <p:sp>
          <p:nvSpPr>
            <p:cNvPr id="283" name="Google Shape;283;p12"/>
            <p:cNvSpPr/>
            <p:nvPr/>
          </p:nvSpPr>
          <p:spPr>
            <a:xfrm>
              <a:off x="8271682" y="1562045"/>
              <a:ext cx="3636028" cy="1431676"/>
            </a:xfrm>
            <a:custGeom>
              <a:rect b="b" l="l" r="r" t="t"/>
              <a:pathLst>
                <a:path extrusionOk="0" h="748800" w="3636028">
                  <a:moveTo>
                    <a:pt x="0" y="0"/>
                  </a:moveTo>
                  <a:lnTo>
                    <a:pt x="3636028" y="0"/>
                  </a:lnTo>
                  <a:lnTo>
                    <a:pt x="3636028" y="748800"/>
                  </a:lnTo>
                  <a:lnTo>
                    <a:pt x="0" y="748800"/>
                  </a:lnTo>
                  <a:lnTo>
                    <a:pt x="0" y="0"/>
                  </a:lnTo>
                  <a:close/>
                </a:path>
              </a:pathLst>
            </a:custGeom>
            <a:solidFill>
              <a:schemeClr val="accent2"/>
            </a:solidFill>
            <a:ln cap="flat" cmpd="sng" w="12700">
              <a:solidFill>
                <a:schemeClr val="accent2"/>
              </a:solidFill>
              <a:prstDash val="solid"/>
              <a:miter lim="800000"/>
              <a:headEnd len="sm" w="sm" type="none"/>
              <a:tailEnd len="sm" w="sm" type="none"/>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Goals</a:t>
              </a:r>
              <a:endParaRPr b="0" i="0" sz="1400" u="none" cap="none" strike="noStrike">
                <a:solidFill>
                  <a:srgbClr val="000000"/>
                </a:solidFill>
                <a:latin typeface="Arial"/>
                <a:ea typeface="Arial"/>
                <a:cs typeface="Arial"/>
                <a:sym typeface="Arial"/>
              </a:endParaRPr>
            </a:p>
          </p:txBody>
        </p:sp>
        <p:sp>
          <p:nvSpPr>
            <p:cNvPr id="284" name="Google Shape;284;p12"/>
            <p:cNvSpPr/>
            <p:nvPr/>
          </p:nvSpPr>
          <p:spPr>
            <a:xfrm>
              <a:off x="8271684" y="2785319"/>
              <a:ext cx="3636028" cy="4945941"/>
            </a:xfrm>
            <a:custGeom>
              <a:rect b="b" l="l" r="r" t="t"/>
              <a:pathLst>
                <a:path extrusionOk="0" h="3996720" w="3636028">
                  <a:moveTo>
                    <a:pt x="0" y="0"/>
                  </a:moveTo>
                  <a:lnTo>
                    <a:pt x="3636028" y="0"/>
                  </a:lnTo>
                  <a:lnTo>
                    <a:pt x="3636028" y="3996720"/>
                  </a:lnTo>
                  <a:lnTo>
                    <a:pt x="0" y="3996720"/>
                  </a:lnTo>
                  <a:lnTo>
                    <a:pt x="0" y="0"/>
                  </a:lnTo>
                  <a:close/>
                </a:path>
              </a:pathLst>
            </a:custGeom>
            <a:solidFill>
              <a:srgbClr val="FCE5CD"/>
            </a:solidFill>
            <a:ln cap="flat" cmpd="sng" w="12700">
              <a:solidFill>
                <a:srgbClr val="E69138">
                  <a:alpha val="89019"/>
                </a:srgbClr>
              </a:solidFill>
              <a:prstDash val="solid"/>
              <a:miter lim="800000"/>
              <a:headEnd len="sm" w="sm" type="none"/>
              <a:tailEnd len="sm" w="sm" type="none"/>
            </a:ln>
          </p:spPr>
          <p:txBody>
            <a:bodyPr anchorCtr="0" anchor="t" bIns="208025" lIns="138675" spcFirstLastPara="1" rIns="184900" wrap="square" tIns="138675">
              <a:noAutofit/>
            </a:bodyPr>
            <a:lstStyle/>
            <a:p>
              <a:pPr indent="-266700" lvl="1" marL="285750" marR="0" rtl="0" algn="l">
                <a:lnSpc>
                  <a:spcPct val="100000"/>
                </a:lnSpc>
                <a:spcBef>
                  <a:spcPts val="0"/>
                </a:spcBef>
                <a:spcAft>
                  <a:spcPts val="0"/>
                </a:spcAft>
                <a:buClr>
                  <a:srgbClr val="222222"/>
                </a:buClr>
                <a:buSzPts val="1500"/>
                <a:buFont typeface="Arial"/>
                <a:buChar char="•"/>
              </a:pPr>
              <a:r>
                <a:rPr b="0" i="0" lang="en-US" sz="2000" u="none" cap="none" strike="noStrike">
                  <a:solidFill>
                    <a:schemeClr val="dk1"/>
                  </a:solidFill>
                  <a:latin typeface="Calibri"/>
                  <a:ea typeface="Calibri"/>
                  <a:cs typeface="Calibri"/>
                  <a:sym typeface="Calibri"/>
                </a:rPr>
                <a:t>Repair deteriorating feeding station and</a:t>
              </a:r>
              <a:r>
                <a:rPr lang="en-US" sz="2000">
                  <a:solidFill>
                    <a:schemeClr val="dk1"/>
                  </a:solidFill>
                  <a:latin typeface="Calibri"/>
                  <a:ea typeface="Calibri"/>
                  <a:cs typeface="Calibri"/>
                  <a:sym typeface="Calibri"/>
                </a:rPr>
                <a:t> work on securing new ones</a:t>
              </a:r>
              <a:endParaRPr/>
            </a:p>
            <a:p>
              <a:pPr indent="-266700" lvl="1" marL="285750" marR="0" rtl="0" algn="l">
                <a:lnSpc>
                  <a:spcPct val="100000"/>
                </a:lnSpc>
                <a:spcBef>
                  <a:spcPts val="0"/>
                </a:spcBef>
                <a:spcAft>
                  <a:spcPts val="0"/>
                </a:spcAft>
                <a:buClr>
                  <a:srgbClr val="222222"/>
                </a:buClr>
                <a:buSzPts val="1500"/>
                <a:buFont typeface="Arial"/>
                <a:buChar char="•"/>
              </a:pPr>
              <a:r>
                <a:rPr b="0" i="0" lang="en-US" sz="2000" u="none" cap="none" strike="noStrike">
                  <a:solidFill>
                    <a:schemeClr val="dk1"/>
                  </a:solidFill>
                  <a:latin typeface="Calibri"/>
                  <a:ea typeface="Calibri"/>
                  <a:cs typeface="Calibri"/>
                  <a:sym typeface="Calibri"/>
                </a:rPr>
                <a:t>Complete more TNR’s at RCR colonies</a:t>
              </a:r>
              <a:endParaRPr b="0" i="0" sz="2000" u="none" cap="none" strike="noStrike">
                <a:solidFill>
                  <a:schemeClr val="dk1"/>
                </a:solidFill>
                <a:latin typeface="Calibri"/>
                <a:ea typeface="Calibri"/>
                <a:cs typeface="Calibri"/>
                <a:sym typeface="Calibri"/>
              </a:endParaRPr>
            </a:p>
            <a:p>
              <a:pPr indent="-266700" lvl="1" marL="285750" marR="0" rtl="0" algn="l">
                <a:lnSpc>
                  <a:spcPct val="100000"/>
                </a:lnSpc>
                <a:spcBef>
                  <a:spcPts val="0"/>
                </a:spcBef>
                <a:spcAft>
                  <a:spcPts val="0"/>
                </a:spcAft>
                <a:buClr>
                  <a:srgbClr val="222222"/>
                </a:buClr>
                <a:buSzPts val="1500"/>
                <a:buFont typeface="Arial"/>
                <a:buChar char="•"/>
              </a:pPr>
              <a:r>
                <a:rPr b="0" i="0" lang="en-US" sz="2000" u="none" cap="none" strike="noStrike">
                  <a:solidFill>
                    <a:schemeClr val="dk1"/>
                  </a:solidFill>
                  <a:latin typeface="Calibri"/>
                  <a:ea typeface="Calibri"/>
                  <a:cs typeface="Calibri"/>
                  <a:sym typeface="Calibri"/>
                </a:rPr>
                <a:t>Secure a location for a garage sale (e.g. new facility)</a:t>
              </a:r>
              <a:endParaRPr b="0" i="0" sz="2500" u="none" cap="none" strike="noStrike">
                <a:solidFill>
                  <a:schemeClr val="dk1"/>
                </a:solidFill>
                <a:latin typeface="Calibri"/>
                <a:ea typeface="Calibri"/>
                <a:cs typeface="Calibri"/>
                <a:sym typeface="Calibri"/>
              </a:endParaRPr>
            </a:p>
          </p:txBody>
        </p:sp>
      </p:grpSp>
      <p:graphicFrame>
        <p:nvGraphicFramePr>
          <p:cNvPr id="285" name="Google Shape;285;p12"/>
          <p:cNvGraphicFramePr/>
          <p:nvPr/>
        </p:nvGraphicFramePr>
        <p:xfrm>
          <a:off x="427949" y="1300233"/>
          <a:ext cx="3000000" cy="3000000"/>
        </p:xfrm>
        <a:graphic>
          <a:graphicData uri="http://schemas.openxmlformats.org/drawingml/2006/table">
            <a:tbl>
              <a:tblPr bandRow="1" firstCol="1" firstRow="1">
                <a:noFill/>
                <a:tableStyleId>{4D1661A7-EDAB-465C-8DFD-7D43EC31E3FA}</a:tableStyleId>
              </a:tblPr>
              <a:tblGrid>
                <a:gridCol w="3478900"/>
                <a:gridCol w="1048375"/>
                <a:gridCol w="1048375"/>
              </a:tblGrid>
              <a:tr h="533650">
                <a:tc>
                  <a:txBody>
                    <a:bodyPr/>
                    <a:lstStyle/>
                    <a:p>
                      <a:pPr indent="0" lvl="0" marL="0" marR="0" rtl="0" algn="l">
                        <a:lnSpc>
                          <a:spcPct val="107000"/>
                        </a:lnSpc>
                        <a:spcBef>
                          <a:spcPts val="0"/>
                        </a:spcBef>
                        <a:spcAft>
                          <a:spcPts val="0"/>
                        </a:spcAft>
                        <a:buClr>
                          <a:srgbClr val="000000"/>
                        </a:buClr>
                        <a:buSzPts val="2800"/>
                        <a:buFont typeface="Arial"/>
                        <a:buNone/>
                      </a:pPr>
                      <a:r>
                        <a:rPr lang="en-US" sz="2400" u="none" cap="none" strike="noStrike">
                          <a:solidFill>
                            <a:srgbClr val="000000"/>
                          </a:solidFill>
                        </a:rPr>
                        <a:t> RCR colonies</a:t>
                      </a:r>
                      <a:endParaRPr sz="2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44450" marR="0" rtl="0" algn="ctr">
                        <a:lnSpc>
                          <a:spcPct val="100000"/>
                        </a:lnSpc>
                        <a:spcBef>
                          <a:spcPts val="0"/>
                        </a:spcBef>
                        <a:spcAft>
                          <a:spcPts val="0"/>
                        </a:spcAft>
                        <a:buClr>
                          <a:srgbClr val="000000"/>
                        </a:buClr>
                        <a:buSzPts val="2400"/>
                        <a:buFont typeface="Arial"/>
                        <a:buNone/>
                      </a:pPr>
                      <a:r>
                        <a:rPr lang="en-US" sz="2000" u="none" cap="none" strike="noStrike">
                          <a:solidFill>
                            <a:srgbClr val="000000"/>
                          </a:solidFill>
                          <a:latin typeface="Calibri"/>
                          <a:ea typeface="Calibri"/>
                          <a:cs typeface="Calibri"/>
                          <a:sym typeface="Calibri"/>
                        </a:rPr>
                        <a:t>2021</a:t>
                      </a:r>
                      <a:endParaRPr sz="20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44450" marR="0" rtl="0" algn="ctr">
                        <a:lnSpc>
                          <a:spcPct val="100000"/>
                        </a:lnSpc>
                        <a:spcBef>
                          <a:spcPts val="0"/>
                        </a:spcBef>
                        <a:spcAft>
                          <a:spcPts val="0"/>
                        </a:spcAft>
                        <a:buClr>
                          <a:srgbClr val="000000"/>
                        </a:buClr>
                        <a:buSzPts val="2400"/>
                        <a:buFont typeface="Arial"/>
                        <a:buNone/>
                      </a:pPr>
                      <a:r>
                        <a:rPr lang="en-US" sz="2000" u="none" cap="none" strike="noStrike">
                          <a:solidFill>
                            <a:srgbClr val="000000"/>
                          </a:solidFill>
                        </a:rPr>
                        <a:t>202</a:t>
                      </a:r>
                      <a:r>
                        <a:rPr lang="en-US" sz="2000">
                          <a:solidFill>
                            <a:srgbClr val="000000"/>
                          </a:solidFill>
                        </a:rPr>
                        <a:t>2</a:t>
                      </a:r>
                      <a:endParaRPr sz="2000" u="none" cap="none" strike="noStrike">
                        <a:solidFill>
                          <a:srgbClr val="000000"/>
                        </a:solidFill>
                        <a:latin typeface="Calibri"/>
                        <a:ea typeface="Calibri"/>
                        <a:cs typeface="Calibri"/>
                        <a:sym typeface="Calibri"/>
                      </a:endParaRPr>
                    </a:p>
                  </a:txBody>
                  <a:tcPr marT="0" marB="0" marR="68575" marL="68575" anchor="ctr"/>
                </a:tc>
              </a:tr>
              <a:tr h="355775">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TNR</a:t>
                      </a:r>
                      <a:endParaRPr b="0"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rPr>
                        <a:t>3</a:t>
                      </a:r>
                      <a:endParaRPr b="0" sz="2000" u="none" cap="none" strike="noStrike">
                        <a:solidFill>
                          <a:srgbClr val="000000"/>
                        </a:solidFill>
                      </a:endParaRPr>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a:solidFill>
                            <a:srgbClr val="000000"/>
                          </a:solidFill>
                        </a:rPr>
                        <a:t>6</a:t>
                      </a:r>
                      <a:endParaRPr b="0" sz="2000" u="none" cap="none" strike="noStrike">
                        <a:solidFill>
                          <a:srgbClr val="000000"/>
                        </a:solidFill>
                      </a:endParaRPr>
                    </a:p>
                  </a:txBody>
                  <a:tcPr marT="0" marB="0" marR="68575" marL="68575"/>
                </a:tc>
              </a:tr>
              <a:tr h="44275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Litters of kittens</a:t>
                      </a:r>
                      <a:endParaRPr b="0" sz="2000" u="none" cap="none" strike="noStrike">
                        <a:solidFill>
                          <a:srgbClr val="000000"/>
                        </a:solidFill>
                        <a:latin typeface="Calibri"/>
                        <a:ea typeface="Calibri"/>
                        <a:cs typeface="Calibri"/>
                        <a:sym typeface="Calibri"/>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rPr>
                        <a:t>2</a:t>
                      </a:r>
                      <a:endParaRPr b="0" sz="20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a:solidFill>
                            <a:srgbClr val="000000"/>
                          </a:solidFill>
                        </a:rPr>
                        <a:t>2</a:t>
                      </a:r>
                      <a:endParaRPr b="0" sz="2000" u="none" cap="none" strike="noStrike">
                        <a:solidFill>
                          <a:srgbClr val="000000"/>
                        </a:solidFill>
                      </a:endParaRPr>
                    </a:p>
                  </a:txBody>
                  <a:tcPr marT="45725" marB="45725" marR="68575" marL="68575"/>
                </a:tc>
              </a:tr>
              <a:tr h="40250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Tame kittens into foster care</a:t>
                      </a:r>
                      <a:endParaRPr b="0" sz="2000" u="none" cap="none" strike="noStrike">
                        <a:solidFill>
                          <a:srgbClr val="000000"/>
                        </a:solidFill>
                        <a:latin typeface="Calibri"/>
                        <a:ea typeface="Calibri"/>
                        <a:cs typeface="Calibri"/>
                        <a:sym typeface="Calibri"/>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rPr>
                        <a:t>11</a:t>
                      </a:r>
                      <a:endParaRPr b="0" sz="20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a:solidFill>
                            <a:srgbClr val="000000"/>
                          </a:solidFill>
                        </a:rPr>
                        <a:t>6</a:t>
                      </a:r>
                      <a:endParaRPr b="0" sz="2000" u="none" cap="none" strike="noStrike">
                        <a:solidFill>
                          <a:srgbClr val="000000"/>
                        </a:solidFill>
                      </a:endParaRPr>
                    </a:p>
                  </a:txBody>
                  <a:tcPr marT="45725" marB="45725" marR="68575" marL="68575"/>
                </a:tc>
              </a:tr>
              <a:tr h="520875">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Tame cats into foster care</a:t>
                      </a:r>
                      <a:endParaRPr b="0" sz="2000" u="none" cap="none" strike="noStrike">
                        <a:solidFill>
                          <a:srgbClr val="000000"/>
                        </a:solidFill>
                        <a:latin typeface="Calibri"/>
                        <a:ea typeface="Calibri"/>
                        <a:cs typeface="Calibri"/>
                        <a:sym typeface="Calibri"/>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rPr>
                        <a:t>12</a:t>
                      </a:r>
                      <a:endParaRPr b="0" sz="20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a:solidFill>
                            <a:srgbClr val="000000"/>
                          </a:solidFill>
                        </a:rPr>
                        <a:t>17</a:t>
                      </a:r>
                      <a:endParaRPr b="0" sz="2000" u="none" cap="none" strike="noStrike">
                        <a:solidFill>
                          <a:srgbClr val="000000"/>
                        </a:solidFill>
                      </a:endParaRPr>
                    </a:p>
                  </a:txBody>
                  <a:tcPr marT="45725" marB="45725" marR="68575" marL="68575"/>
                </a:tc>
              </a:tr>
              <a:tr h="44275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Deceased cats</a:t>
                      </a:r>
                      <a:endParaRPr b="0" sz="20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latin typeface="Calibri"/>
                          <a:ea typeface="Calibri"/>
                          <a:cs typeface="Calibri"/>
                          <a:sym typeface="Calibri"/>
                        </a:rPr>
                        <a:t>4</a:t>
                      </a:r>
                      <a:endParaRPr b="0" sz="2000" u="none" cap="none" strike="noStrike">
                        <a:solidFill>
                          <a:srgbClr val="000000"/>
                        </a:solidFill>
                        <a:latin typeface="Calibri"/>
                        <a:ea typeface="Calibri"/>
                        <a:cs typeface="Calibri"/>
                        <a:sym typeface="Calibri"/>
                      </a:endParaRPr>
                    </a:p>
                  </a:txBody>
                  <a:tcPr marT="45725" marB="45725" marR="91450" marL="91450"/>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a:solidFill>
                            <a:srgbClr val="000000"/>
                          </a:solidFill>
                        </a:rPr>
                        <a:t>4</a:t>
                      </a:r>
                      <a:endParaRPr b="0" sz="2000" u="none" cap="none" strike="noStrike">
                        <a:solidFill>
                          <a:srgbClr val="000000"/>
                        </a:solidFill>
                        <a:latin typeface="Calibri"/>
                        <a:ea typeface="Calibri"/>
                        <a:cs typeface="Calibri"/>
                        <a:sym typeface="Calibri"/>
                      </a:endParaRPr>
                    </a:p>
                  </a:txBody>
                  <a:tcPr marT="45725" marB="45725" marR="91450" marL="91450"/>
                </a:tc>
              </a:tr>
            </a:tbl>
          </a:graphicData>
        </a:graphic>
      </p:graphicFrame>
      <p:graphicFrame>
        <p:nvGraphicFramePr>
          <p:cNvPr id="286" name="Google Shape;286;p12"/>
          <p:cNvGraphicFramePr/>
          <p:nvPr/>
        </p:nvGraphicFramePr>
        <p:xfrm>
          <a:off x="427949" y="4458910"/>
          <a:ext cx="3000000" cy="3000000"/>
        </p:xfrm>
        <a:graphic>
          <a:graphicData uri="http://schemas.openxmlformats.org/drawingml/2006/table">
            <a:tbl>
              <a:tblPr bandRow="1" firstCol="1" firstRow="1">
                <a:noFill/>
                <a:tableStyleId>{4D1661A7-EDAB-465C-8DFD-7D43EC31E3FA}</a:tableStyleId>
              </a:tblPr>
              <a:tblGrid>
                <a:gridCol w="3492475"/>
                <a:gridCol w="1041600"/>
                <a:gridCol w="1041600"/>
              </a:tblGrid>
              <a:tr h="95400">
                <a:tc>
                  <a:txBody>
                    <a:bodyPr/>
                    <a:lstStyle/>
                    <a:p>
                      <a:pPr indent="0" lvl="0" marL="0" marR="0" rtl="0" algn="l">
                        <a:lnSpc>
                          <a:spcPct val="107000"/>
                        </a:lnSpc>
                        <a:spcBef>
                          <a:spcPts val="0"/>
                        </a:spcBef>
                        <a:spcAft>
                          <a:spcPts val="0"/>
                        </a:spcAft>
                        <a:buClr>
                          <a:srgbClr val="000000"/>
                        </a:buClr>
                        <a:buSzPts val="2800"/>
                        <a:buFont typeface="Arial"/>
                        <a:buNone/>
                      </a:pPr>
                      <a:r>
                        <a:rPr lang="en-US" sz="2400" u="none" cap="none" strike="noStrike">
                          <a:solidFill>
                            <a:srgbClr val="000000"/>
                          </a:solidFill>
                        </a:rPr>
                        <a:t>Other locations</a:t>
                      </a:r>
                      <a:endParaRPr sz="24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44450" marR="0" rtl="0" algn="ctr">
                        <a:lnSpc>
                          <a:spcPct val="100000"/>
                        </a:lnSpc>
                        <a:spcBef>
                          <a:spcPts val="0"/>
                        </a:spcBef>
                        <a:spcAft>
                          <a:spcPts val="0"/>
                        </a:spcAft>
                        <a:buClr>
                          <a:srgbClr val="000000"/>
                        </a:buClr>
                        <a:buSzPts val="2400"/>
                        <a:buFont typeface="Arial"/>
                        <a:buNone/>
                      </a:pPr>
                      <a:r>
                        <a:rPr lang="en-US" sz="2000" u="none" cap="none" strike="noStrike">
                          <a:solidFill>
                            <a:srgbClr val="000000"/>
                          </a:solidFill>
                          <a:latin typeface="Calibri"/>
                          <a:ea typeface="Calibri"/>
                          <a:cs typeface="Calibri"/>
                          <a:sym typeface="Calibri"/>
                        </a:rPr>
                        <a:t>2021</a:t>
                      </a:r>
                      <a:endParaRPr sz="20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44450" marR="0" rtl="0" algn="ctr">
                        <a:lnSpc>
                          <a:spcPct val="100000"/>
                        </a:lnSpc>
                        <a:spcBef>
                          <a:spcPts val="0"/>
                        </a:spcBef>
                        <a:spcAft>
                          <a:spcPts val="0"/>
                        </a:spcAft>
                        <a:buClr>
                          <a:srgbClr val="000000"/>
                        </a:buClr>
                        <a:buSzPts val="2400"/>
                        <a:buFont typeface="Arial"/>
                        <a:buNone/>
                      </a:pPr>
                      <a:r>
                        <a:rPr lang="en-US" sz="2000" u="none" cap="none" strike="noStrike">
                          <a:solidFill>
                            <a:srgbClr val="000000"/>
                          </a:solidFill>
                        </a:rPr>
                        <a:t>202</a:t>
                      </a:r>
                      <a:r>
                        <a:rPr lang="en-US" sz="2000">
                          <a:solidFill>
                            <a:srgbClr val="000000"/>
                          </a:solidFill>
                        </a:rPr>
                        <a:t>2</a:t>
                      </a:r>
                      <a:endParaRPr sz="2000" u="none" cap="none" strike="noStrike">
                        <a:solidFill>
                          <a:srgbClr val="000000"/>
                        </a:solidFill>
                        <a:latin typeface="Calibri"/>
                        <a:ea typeface="Calibri"/>
                        <a:cs typeface="Calibri"/>
                        <a:sym typeface="Calibri"/>
                      </a:endParaRPr>
                    </a:p>
                  </a:txBody>
                  <a:tcPr marT="0" marB="0" marR="68575" marL="68575" anchor="ctr"/>
                </a:tc>
              </a:tr>
              <a:tr h="30480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TNR</a:t>
                      </a:r>
                      <a:endParaRPr b="0"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rPr>
                        <a:t>6</a:t>
                      </a:r>
                      <a:endParaRPr b="0" sz="2000" u="none" cap="none" strike="noStrike">
                        <a:solidFill>
                          <a:srgbClr val="000000"/>
                        </a:solidFill>
                      </a:endParaRPr>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a:solidFill>
                            <a:srgbClr val="000000"/>
                          </a:solidFill>
                        </a:rPr>
                        <a:t>10</a:t>
                      </a:r>
                      <a:endParaRPr b="0" sz="2000" u="none" cap="none" strike="noStrike">
                        <a:solidFill>
                          <a:srgbClr val="000000"/>
                        </a:solidFill>
                      </a:endParaRPr>
                    </a:p>
                  </a:txBody>
                  <a:tcPr marT="0" marB="0" marR="68575" marL="68575"/>
                </a:tc>
              </a:tr>
              <a:tr h="304800">
                <a:tc>
                  <a:txBody>
                    <a:bodyPr/>
                    <a:lstStyle/>
                    <a:p>
                      <a:pPr indent="0" lvl="0" marL="0" marR="0" rtl="0" algn="l">
                        <a:lnSpc>
                          <a:spcPct val="107000"/>
                        </a:lnSpc>
                        <a:spcBef>
                          <a:spcPts val="0"/>
                        </a:spcBef>
                        <a:spcAft>
                          <a:spcPts val="0"/>
                        </a:spcAft>
                        <a:buClr>
                          <a:schemeClr val="dk1"/>
                        </a:buClr>
                        <a:buSzPts val="2400"/>
                        <a:buFont typeface="Arial"/>
                        <a:buNone/>
                      </a:pPr>
                      <a:r>
                        <a:rPr lang="en-US" sz="2000" u="none" cap="none" strike="noStrike"/>
                        <a:t>Litters of kittens</a:t>
                      </a:r>
                      <a:endParaRPr sz="2000" u="none" cap="none" strike="noStrike">
                        <a:solidFill>
                          <a:srgbClr val="000000"/>
                        </a:solidFill>
                      </a:endParaRPr>
                    </a:p>
                  </a:txBody>
                  <a:tcPr marT="0" marB="0" marR="68575" marL="68575"/>
                </a:tc>
                <a:tc>
                  <a:txBody>
                    <a:bodyPr/>
                    <a:lstStyle/>
                    <a:p>
                      <a:pPr indent="0" lvl="0" marL="0" marR="0" rtl="0" algn="ctr">
                        <a:lnSpc>
                          <a:spcPct val="100000"/>
                        </a:lnSpc>
                        <a:spcBef>
                          <a:spcPts val="0"/>
                        </a:spcBef>
                        <a:spcAft>
                          <a:spcPts val="0"/>
                        </a:spcAft>
                        <a:buClr>
                          <a:srgbClr val="000000"/>
                        </a:buClr>
                        <a:buSzPts val="2000"/>
                        <a:buFont typeface="Arial"/>
                        <a:buNone/>
                      </a:pPr>
                      <a:r>
                        <a:rPr lang="en-US" sz="2000" u="none" cap="none" strike="noStrike">
                          <a:solidFill>
                            <a:srgbClr val="000000"/>
                          </a:solidFill>
                        </a:rPr>
                        <a:t>6</a:t>
                      </a:r>
                      <a:endParaRPr sz="2000" u="none" cap="none" strike="noStrike">
                        <a:solidFill>
                          <a:srgbClr val="000000"/>
                        </a:solidFill>
                      </a:endParaRPr>
                    </a:p>
                  </a:txBody>
                  <a:tcPr marT="0" marB="0" marR="68575" marL="68575"/>
                </a:tc>
                <a:tc>
                  <a:txBody>
                    <a:bodyPr/>
                    <a:lstStyle/>
                    <a:p>
                      <a:pPr indent="0" lvl="0" marL="0" rtl="0" algn="ctr">
                        <a:spcBef>
                          <a:spcPts val="0"/>
                        </a:spcBef>
                        <a:spcAft>
                          <a:spcPts val="0"/>
                        </a:spcAft>
                        <a:buClr>
                          <a:schemeClr val="dk1"/>
                        </a:buClr>
                        <a:buSzPts val="2400"/>
                        <a:buFont typeface="Arial"/>
                        <a:buNone/>
                      </a:pPr>
                      <a:r>
                        <a:rPr lang="en-US" sz="2000"/>
                        <a:t>0</a:t>
                      </a:r>
                      <a:endParaRPr/>
                    </a:p>
                  </a:txBody>
                  <a:tcPr marT="0" marB="0" marR="68575" marL="68575"/>
                </a:tc>
              </a:tr>
              <a:tr h="30480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Tame kittens into foster care</a:t>
                      </a:r>
                      <a:endParaRPr b="0" sz="2000" u="none" cap="none" strike="noStrike">
                        <a:solidFill>
                          <a:srgbClr val="000000"/>
                        </a:solidFill>
                        <a:latin typeface="Calibri"/>
                        <a:ea typeface="Calibri"/>
                        <a:cs typeface="Calibri"/>
                        <a:sym typeface="Calibri"/>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2000" u="none" cap="none" strike="noStrike">
                          <a:solidFill>
                            <a:srgbClr val="000000"/>
                          </a:solidFill>
                        </a:rPr>
                        <a:t>28</a:t>
                      </a:r>
                      <a:endParaRPr b="0" sz="2000" u="none" cap="none" strike="noStrike">
                        <a:solidFill>
                          <a:srgbClr val="000000"/>
                        </a:solidFill>
                      </a:endParaRPr>
                    </a:p>
                  </a:txBody>
                  <a:tcPr marT="45725" marB="45725" marR="68575" marL="68575"/>
                </a:tc>
                <a:tc>
                  <a:txBody>
                    <a:bodyPr/>
                    <a:lstStyle/>
                    <a:p>
                      <a:pPr indent="0" lvl="0" marL="0" rtl="0" algn="ctr">
                        <a:spcBef>
                          <a:spcPts val="0"/>
                        </a:spcBef>
                        <a:spcAft>
                          <a:spcPts val="0"/>
                        </a:spcAft>
                        <a:buClr>
                          <a:schemeClr val="dk1"/>
                        </a:buClr>
                        <a:buSzPts val="2400"/>
                        <a:buFont typeface="Arial"/>
                        <a:buNone/>
                      </a:pPr>
                      <a:r>
                        <a:rPr lang="en-US" sz="2000"/>
                        <a:t>12</a:t>
                      </a:r>
                      <a:endParaRPr/>
                    </a:p>
                  </a:txBody>
                  <a:tcPr marT="45725" marB="45725" marR="68575" marL="68575"/>
                </a:tc>
              </a:tr>
              <a:tr h="30480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Tame cats into foster care</a:t>
                      </a:r>
                      <a:endParaRPr sz="20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u="none" cap="none" strike="noStrike">
                          <a:solidFill>
                            <a:srgbClr val="000000"/>
                          </a:solidFill>
                        </a:rPr>
                        <a:t>21</a:t>
                      </a:r>
                      <a:endParaRPr sz="2000" u="none" cap="none" strike="noStrike">
                        <a:solidFill>
                          <a:srgbClr val="000000"/>
                        </a:solidFill>
                      </a:endParaRPr>
                    </a:p>
                  </a:txBody>
                  <a:tcPr marT="45725" marB="45725" marR="68575" marL="68575"/>
                </a:tc>
                <a:tc>
                  <a:txBody>
                    <a:bodyPr/>
                    <a:lstStyle/>
                    <a:p>
                      <a:pPr indent="0" lvl="0" marL="0" rtl="0" algn="ctr">
                        <a:spcBef>
                          <a:spcPts val="0"/>
                        </a:spcBef>
                        <a:spcAft>
                          <a:spcPts val="0"/>
                        </a:spcAft>
                        <a:buClr>
                          <a:schemeClr val="dk1"/>
                        </a:buClr>
                        <a:buSzPts val="1100"/>
                        <a:buFont typeface="Arial"/>
                        <a:buNone/>
                      </a:pPr>
                      <a:r>
                        <a:rPr lang="en-US" sz="2000"/>
                        <a:t>12</a:t>
                      </a:r>
                      <a:endParaRPr/>
                    </a:p>
                  </a:txBody>
                  <a:tcPr marT="45725" marB="45725" marR="68575" marL="68575"/>
                </a:tc>
              </a:tr>
              <a:tr h="304800">
                <a:tc>
                  <a:txBody>
                    <a:bodyPr/>
                    <a:lstStyle/>
                    <a:p>
                      <a:pPr indent="0" lvl="0" marL="0" marR="0" rtl="0" algn="l">
                        <a:lnSpc>
                          <a:spcPct val="107000"/>
                        </a:lnSpc>
                        <a:spcBef>
                          <a:spcPts val="0"/>
                        </a:spcBef>
                        <a:spcAft>
                          <a:spcPts val="0"/>
                        </a:spcAft>
                        <a:buClr>
                          <a:srgbClr val="000000"/>
                        </a:buClr>
                        <a:buSzPts val="2400"/>
                        <a:buFont typeface="Arial"/>
                        <a:buNone/>
                      </a:pPr>
                      <a:r>
                        <a:rPr lang="en-US" sz="2000" u="none" cap="none" strike="noStrike">
                          <a:solidFill>
                            <a:srgbClr val="000000"/>
                          </a:solidFill>
                        </a:rPr>
                        <a:t>Deceased cats</a:t>
                      </a:r>
                      <a:endParaRPr sz="20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2000" u="none" cap="none" strike="noStrike">
                          <a:solidFill>
                            <a:srgbClr val="000000"/>
                          </a:solidFill>
                        </a:rPr>
                        <a:t>4</a:t>
                      </a:r>
                      <a:endParaRPr sz="2000" u="none" cap="none" strike="noStrike">
                        <a:solidFill>
                          <a:srgbClr val="000000"/>
                        </a:solidFill>
                      </a:endParaRPr>
                    </a:p>
                  </a:txBody>
                  <a:tcPr marT="45725" marB="45725" marR="68575" marL="68575"/>
                </a:tc>
                <a:tc>
                  <a:txBody>
                    <a:bodyPr/>
                    <a:lstStyle/>
                    <a:p>
                      <a:pPr indent="0" lvl="0" marL="0" rtl="0" algn="ctr">
                        <a:spcBef>
                          <a:spcPts val="0"/>
                        </a:spcBef>
                        <a:spcAft>
                          <a:spcPts val="0"/>
                        </a:spcAft>
                        <a:buClr>
                          <a:schemeClr val="dk1"/>
                        </a:buClr>
                        <a:buSzPts val="2400"/>
                        <a:buFont typeface="Arial"/>
                        <a:buNone/>
                      </a:pPr>
                      <a:r>
                        <a:rPr lang="en-US" sz="2000"/>
                        <a:t>0</a:t>
                      </a:r>
                      <a:endParaRPr/>
                    </a:p>
                  </a:txBody>
                  <a:tcPr marT="45725" marB="45725" marR="68575" marL="68575"/>
                </a:tc>
              </a:tr>
            </a:tbl>
          </a:graphicData>
        </a:graphic>
      </p:graphicFrame>
      <p:sp>
        <p:nvSpPr>
          <p:cNvPr id="287" name="Google Shape;287;p12"/>
          <p:cNvSpPr/>
          <p:nvPr/>
        </p:nvSpPr>
        <p:spPr>
          <a:xfrm>
            <a:off x="6651073" y="354642"/>
            <a:ext cx="1962328" cy="914400"/>
          </a:xfrm>
          <a:prstGeom prst="ellipse">
            <a:avLst/>
          </a:prstGeom>
          <a:solidFill>
            <a:srgbClr val="833C0B"/>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lang="en-US" sz="2400">
                <a:solidFill>
                  <a:schemeClr val="lt1"/>
                </a:solidFill>
                <a:latin typeface="Calibri"/>
                <a:ea typeface="Calibri"/>
                <a:cs typeface="Calibri"/>
                <a:sym typeface="Calibri"/>
              </a:rPr>
              <a:t>31</a:t>
            </a:r>
            <a:r>
              <a:rPr b="1" i="0" lang="en-US" sz="2400" u="none" cap="none" strike="noStrike">
                <a:solidFill>
                  <a:schemeClr val="lt1"/>
                </a:solidFill>
                <a:latin typeface="Calibri"/>
                <a:ea typeface="Calibri"/>
                <a:cs typeface="Calibri"/>
                <a:sym typeface="Calibri"/>
              </a:rPr>
              <a:t> RCR colonies</a:t>
            </a:r>
            <a:endParaRPr b="0" i="0" sz="1400" u="none" cap="none" strike="noStrike">
              <a:solidFill>
                <a:srgbClr val="000000"/>
              </a:solidFill>
              <a:latin typeface="Arial"/>
              <a:ea typeface="Arial"/>
              <a:cs typeface="Arial"/>
              <a:sym typeface="Arial"/>
            </a:endParaRPr>
          </a:p>
        </p:txBody>
      </p:sp>
      <p:sp>
        <p:nvSpPr>
          <p:cNvPr id="288" name="Google Shape;288;p12"/>
          <p:cNvSpPr/>
          <p:nvPr/>
        </p:nvSpPr>
        <p:spPr>
          <a:xfrm>
            <a:off x="9077359" y="321934"/>
            <a:ext cx="2301411" cy="914400"/>
          </a:xfrm>
          <a:prstGeom prst="roundRect">
            <a:avLst>
              <a:gd fmla="val 16667" name="adj"/>
            </a:avLst>
          </a:prstGeom>
          <a:solidFill>
            <a:srgbClr val="833C0B"/>
          </a:solidFill>
          <a:ln cap="flat" cmpd="sng" w="12700">
            <a:solidFill>
              <a:srgbClr val="3856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lt1"/>
                </a:solidFill>
                <a:latin typeface="Calibri"/>
                <a:ea typeface="Calibri"/>
                <a:cs typeface="Calibri"/>
                <a:sym typeface="Calibri"/>
              </a:rPr>
              <a:t>4</a:t>
            </a:r>
            <a:r>
              <a:rPr b="1" lang="en-US" sz="2400">
                <a:solidFill>
                  <a:schemeClr val="lt1"/>
                </a:solidFill>
                <a:latin typeface="Calibri"/>
                <a:ea typeface="Calibri"/>
                <a:cs typeface="Calibri"/>
                <a:sym typeface="Calibri"/>
              </a:rPr>
              <a:t>4</a:t>
            </a:r>
            <a:r>
              <a:rPr b="1" i="0" lang="en-US" sz="2400" u="none" cap="none" strike="noStrike">
                <a:solidFill>
                  <a:schemeClr val="lt1"/>
                </a:solidFill>
                <a:latin typeface="Calibri"/>
                <a:ea typeface="Calibri"/>
                <a:cs typeface="Calibri"/>
                <a:sym typeface="Calibri"/>
              </a:rPr>
              <a:t> private citizen colonies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pic>
        <p:nvPicPr>
          <p:cNvPr id="293" name="Google Shape;293;g2499b02c419_0_791"/>
          <p:cNvPicPr preferRelativeResize="0"/>
          <p:nvPr/>
        </p:nvPicPr>
        <p:blipFill>
          <a:blip r:embed="rId3">
            <a:alphaModFix/>
          </a:blip>
          <a:stretch>
            <a:fillRect/>
          </a:stretch>
        </p:blipFill>
        <p:spPr>
          <a:xfrm>
            <a:off x="2130375" y="332525"/>
            <a:ext cx="8399101" cy="62993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g2499b02c419_0_79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OUR COMMUNITY CATS</a:t>
            </a:r>
            <a:endParaRPr/>
          </a:p>
        </p:txBody>
      </p:sp>
      <p:pic>
        <p:nvPicPr>
          <p:cNvPr id="299" name="Google Shape;299;g2499b02c419_0_799"/>
          <p:cNvPicPr preferRelativeResize="0"/>
          <p:nvPr/>
        </p:nvPicPr>
        <p:blipFill>
          <a:blip r:embed="rId3">
            <a:alphaModFix/>
          </a:blip>
          <a:stretch>
            <a:fillRect/>
          </a:stretch>
        </p:blipFill>
        <p:spPr>
          <a:xfrm>
            <a:off x="420075" y="3946950"/>
            <a:ext cx="2458399" cy="2458399"/>
          </a:xfrm>
          <a:prstGeom prst="rect">
            <a:avLst/>
          </a:prstGeom>
          <a:noFill/>
          <a:ln>
            <a:noFill/>
          </a:ln>
        </p:spPr>
      </p:pic>
      <p:pic>
        <p:nvPicPr>
          <p:cNvPr id="300" name="Google Shape;300;g2499b02c419_0_799"/>
          <p:cNvPicPr preferRelativeResize="0"/>
          <p:nvPr/>
        </p:nvPicPr>
        <p:blipFill>
          <a:blip r:embed="rId4">
            <a:alphaModFix/>
          </a:blip>
          <a:stretch>
            <a:fillRect/>
          </a:stretch>
        </p:blipFill>
        <p:spPr>
          <a:xfrm>
            <a:off x="3223300" y="1690825"/>
            <a:ext cx="2601850" cy="2601850"/>
          </a:xfrm>
          <a:prstGeom prst="rect">
            <a:avLst/>
          </a:prstGeom>
          <a:noFill/>
          <a:ln>
            <a:noFill/>
          </a:ln>
        </p:spPr>
      </p:pic>
      <p:pic>
        <p:nvPicPr>
          <p:cNvPr id="301" name="Google Shape;301;g2499b02c419_0_799"/>
          <p:cNvPicPr preferRelativeResize="0"/>
          <p:nvPr/>
        </p:nvPicPr>
        <p:blipFill>
          <a:blip r:embed="rId5">
            <a:alphaModFix/>
          </a:blip>
          <a:stretch>
            <a:fillRect/>
          </a:stretch>
        </p:blipFill>
        <p:spPr>
          <a:xfrm>
            <a:off x="8601000" y="281875"/>
            <a:ext cx="2994225" cy="2994225"/>
          </a:xfrm>
          <a:prstGeom prst="rect">
            <a:avLst/>
          </a:prstGeom>
          <a:noFill/>
          <a:ln>
            <a:noFill/>
          </a:ln>
        </p:spPr>
      </p:pic>
      <p:pic>
        <p:nvPicPr>
          <p:cNvPr id="302" name="Google Shape;302;g2499b02c419_0_799"/>
          <p:cNvPicPr preferRelativeResize="0"/>
          <p:nvPr/>
        </p:nvPicPr>
        <p:blipFill>
          <a:blip r:embed="rId6">
            <a:alphaModFix/>
          </a:blip>
          <a:stretch>
            <a:fillRect/>
          </a:stretch>
        </p:blipFill>
        <p:spPr>
          <a:xfrm>
            <a:off x="6250000" y="3420275"/>
            <a:ext cx="3623050" cy="3623050"/>
          </a:xfrm>
          <a:prstGeom prst="rect">
            <a:avLst/>
          </a:prstGeom>
          <a:noFill/>
          <a:ln>
            <a:noFill/>
          </a:ln>
        </p:spPr>
      </p:pic>
      <p:sp>
        <p:nvSpPr>
          <p:cNvPr id="303" name="Google Shape;303;g2499b02c419_0_799"/>
          <p:cNvSpPr txBox="1"/>
          <p:nvPr/>
        </p:nvSpPr>
        <p:spPr>
          <a:xfrm>
            <a:off x="420075" y="3276100"/>
            <a:ext cx="1297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Calibri"/>
                <a:ea typeface="Calibri"/>
                <a:cs typeface="Calibri"/>
                <a:sym typeface="Calibri"/>
              </a:rPr>
              <a:t>Mickey</a:t>
            </a:r>
            <a:endParaRPr sz="2300">
              <a:latin typeface="Calibri"/>
              <a:ea typeface="Calibri"/>
              <a:cs typeface="Calibri"/>
              <a:sym typeface="Calibri"/>
            </a:endParaRPr>
          </a:p>
        </p:txBody>
      </p:sp>
      <p:sp>
        <p:nvSpPr>
          <p:cNvPr id="304" name="Google Shape;304;g2499b02c419_0_799"/>
          <p:cNvSpPr txBox="1"/>
          <p:nvPr/>
        </p:nvSpPr>
        <p:spPr>
          <a:xfrm>
            <a:off x="3223300" y="4352850"/>
            <a:ext cx="1297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Calibri"/>
                <a:ea typeface="Calibri"/>
                <a:cs typeface="Calibri"/>
                <a:sym typeface="Calibri"/>
              </a:rPr>
              <a:t>Abe</a:t>
            </a:r>
            <a:endParaRPr sz="2300">
              <a:latin typeface="Calibri"/>
              <a:ea typeface="Calibri"/>
              <a:cs typeface="Calibri"/>
              <a:sym typeface="Calibri"/>
            </a:endParaRPr>
          </a:p>
        </p:txBody>
      </p:sp>
      <p:sp>
        <p:nvSpPr>
          <p:cNvPr id="305" name="Google Shape;305;g2499b02c419_0_799"/>
          <p:cNvSpPr txBox="1"/>
          <p:nvPr/>
        </p:nvSpPr>
        <p:spPr>
          <a:xfrm>
            <a:off x="10056600" y="5965200"/>
            <a:ext cx="12972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Calibri"/>
                <a:ea typeface="Calibri"/>
                <a:cs typeface="Calibri"/>
                <a:sym typeface="Calibri"/>
              </a:rPr>
              <a:t>Tina &amp; Kittens</a:t>
            </a:r>
            <a:endParaRPr sz="2300">
              <a:latin typeface="Calibri"/>
              <a:ea typeface="Calibri"/>
              <a:cs typeface="Calibri"/>
              <a:sym typeface="Calibri"/>
            </a:endParaRPr>
          </a:p>
        </p:txBody>
      </p:sp>
      <p:sp>
        <p:nvSpPr>
          <p:cNvPr id="306" name="Google Shape;306;g2499b02c419_0_799"/>
          <p:cNvSpPr txBox="1"/>
          <p:nvPr/>
        </p:nvSpPr>
        <p:spPr>
          <a:xfrm>
            <a:off x="7713200" y="2722350"/>
            <a:ext cx="12972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300">
                <a:latin typeface="Calibri"/>
                <a:ea typeface="Calibri"/>
                <a:cs typeface="Calibri"/>
                <a:sym typeface="Calibri"/>
              </a:rPr>
              <a:t>Chris</a:t>
            </a:r>
            <a:endParaRPr sz="23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g2499b02c419_0_781"/>
          <p:cNvSpPr txBox="1"/>
          <p:nvPr>
            <p:ph idx="4294967295" type="title"/>
          </p:nvPr>
        </p:nvSpPr>
        <p:spPr>
          <a:xfrm>
            <a:off x="2937650" y="-90675"/>
            <a:ext cx="9197400" cy="19263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Goodbye </a:t>
            </a:r>
            <a:r>
              <a:rPr lang="en-US"/>
              <a:t>Melaina and Makayla</a:t>
            </a:r>
            <a:endParaRPr/>
          </a:p>
        </p:txBody>
      </p:sp>
      <p:pic>
        <p:nvPicPr>
          <p:cNvPr id="312" name="Google Shape;312;g2499b02c419_0_781"/>
          <p:cNvPicPr preferRelativeResize="0"/>
          <p:nvPr/>
        </p:nvPicPr>
        <p:blipFill>
          <a:blip r:embed="rId3">
            <a:alphaModFix/>
          </a:blip>
          <a:stretch>
            <a:fillRect/>
          </a:stretch>
        </p:blipFill>
        <p:spPr>
          <a:xfrm>
            <a:off x="372671" y="1883677"/>
            <a:ext cx="5595925" cy="4195244"/>
          </a:xfrm>
          <a:prstGeom prst="rect">
            <a:avLst/>
          </a:prstGeom>
          <a:noFill/>
          <a:ln>
            <a:noFill/>
          </a:ln>
        </p:spPr>
      </p:pic>
      <p:pic>
        <p:nvPicPr>
          <p:cNvPr id="313" name="Google Shape;313;g2499b02c419_0_781"/>
          <p:cNvPicPr preferRelativeResize="0"/>
          <p:nvPr/>
        </p:nvPicPr>
        <p:blipFill>
          <a:blip r:embed="rId4">
            <a:alphaModFix/>
          </a:blip>
          <a:stretch>
            <a:fillRect/>
          </a:stretch>
        </p:blipFill>
        <p:spPr>
          <a:xfrm>
            <a:off x="6213226" y="1883677"/>
            <a:ext cx="5595925" cy="419523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g2499b02c419_0_288"/>
          <p:cNvSpPr txBox="1"/>
          <p:nvPr>
            <p:ph type="ctrTitle"/>
          </p:nvPr>
        </p:nvSpPr>
        <p:spPr>
          <a:xfrm>
            <a:off x="937200" y="1644877"/>
            <a:ext cx="6327900" cy="1546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Thank you from the bottom of our hearts!</a:t>
            </a:r>
            <a:endParaRPr/>
          </a:p>
        </p:txBody>
      </p:sp>
      <p:sp>
        <p:nvSpPr>
          <p:cNvPr id="319" name="Google Shape;319;g2499b02c419_0_288"/>
          <p:cNvSpPr txBox="1"/>
          <p:nvPr>
            <p:ph idx="1" type="subTitle"/>
          </p:nvPr>
        </p:nvSpPr>
        <p:spPr>
          <a:xfrm>
            <a:off x="937200" y="3716433"/>
            <a:ext cx="4160100" cy="399300"/>
          </a:xfrm>
          <a:prstGeom prst="rect">
            <a:avLst/>
          </a:prstGeom>
        </p:spPr>
        <p:txBody>
          <a:bodyPr anchorCtr="0" anchor="t" bIns="0" lIns="0" spcFirstLastPara="1" rIns="0" wrap="square" tIns="0">
            <a:noAutofit/>
          </a:bodyPr>
          <a:lstStyle/>
          <a:p>
            <a:pPr indent="0" lvl="0" marL="0" rtl="0" algn="l">
              <a:spcBef>
                <a:spcPts val="0"/>
              </a:spcBef>
              <a:spcAft>
                <a:spcPts val="800"/>
              </a:spcAft>
              <a:buNone/>
            </a:pPr>
            <a:r>
              <a:rPr lang="en-US"/>
              <a:t>You have helped to make a difference for so many cats and kittens</a:t>
            </a:r>
            <a:endParaRPr/>
          </a:p>
        </p:txBody>
      </p:sp>
      <p:pic>
        <p:nvPicPr>
          <p:cNvPr id="320" name="Google Shape;320;g2499b02c419_0_288"/>
          <p:cNvPicPr preferRelativeResize="0"/>
          <p:nvPr/>
        </p:nvPicPr>
        <p:blipFill>
          <a:blip r:embed="rId3">
            <a:alphaModFix/>
          </a:blip>
          <a:stretch>
            <a:fillRect/>
          </a:stretch>
        </p:blipFill>
        <p:spPr>
          <a:xfrm>
            <a:off x="8027200" y="1600733"/>
            <a:ext cx="2844967" cy="3724600"/>
          </a:xfrm>
          <a:prstGeom prst="rect">
            <a:avLst/>
          </a:prstGeom>
          <a:noFill/>
          <a:ln>
            <a:noFill/>
          </a:ln>
        </p:spPr>
      </p:pic>
      <p:sp>
        <p:nvSpPr>
          <p:cNvPr id="321" name="Google Shape;321;g2499b02c419_0_288"/>
          <p:cNvSpPr/>
          <p:nvPr/>
        </p:nvSpPr>
        <p:spPr>
          <a:xfrm>
            <a:off x="11081283" y="5840539"/>
            <a:ext cx="961574" cy="754779"/>
          </a:xfrm>
          <a:custGeom>
            <a:rect b="b" l="l" r="r" t="t"/>
            <a:pathLst>
              <a:path extrusionOk="0" fill="none" h="14955" w="16660">
                <a:moveTo>
                  <a:pt x="12373" y="1"/>
                </a:moveTo>
                <a:lnTo>
                  <a:pt x="12373" y="1"/>
                </a:lnTo>
                <a:lnTo>
                  <a:pt x="12032" y="1"/>
                </a:lnTo>
                <a:lnTo>
                  <a:pt x="11691" y="49"/>
                </a:lnTo>
                <a:lnTo>
                  <a:pt x="11350" y="123"/>
                </a:lnTo>
                <a:lnTo>
                  <a:pt x="11033" y="196"/>
                </a:lnTo>
                <a:lnTo>
                  <a:pt x="10716" y="317"/>
                </a:lnTo>
                <a:lnTo>
                  <a:pt x="10424" y="464"/>
                </a:lnTo>
                <a:lnTo>
                  <a:pt x="10132" y="610"/>
                </a:lnTo>
                <a:lnTo>
                  <a:pt x="9864" y="804"/>
                </a:lnTo>
                <a:lnTo>
                  <a:pt x="9620" y="999"/>
                </a:lnTo>
                <a:lnTo>
                  <a:pt x="9377" y="1219"/>
                </a:lnTo>
                <a:lnTo>
                  <a:pt x="9158" y="1462"/>
                </a:lnTo>
                <a:lnTo>
                  <a:pt x="8939" y="1706"/>
                </a:lnTo>
                <a:lnTo>
                  <a:pt x="8768" y="1974"/>
                </a:lnTo>
                <a:lnTo>
                  <a:pt x="8598" y="2266"/>
                </a:lnTo>
                <a:lnTo>
                  <a:pt x="8451" y="2558"/>
                </a:lnTo>
                <a:lnTo>
                  <a:pt x="8330" y="2850"/>
                </a:lnTo>
                <a:lnTo>
                  <a:pt x="8330" y="2850"/>
                </a:lnTo>
                <a:lnTo>
                  <a:pt x="8208" y="2558"/>
                </a:lnTo>
                <a:lnTo>
                  <a:pt x="8062" y="2266"/>
                </a:lnTo>
                <a:lnTo>
                  <a:pt x="7891" y="1974"/>
                </a:lnTo>
                <a:lnTo>
                  <a:pt x="7721" y="1706"/>
                </a:lnTo>
                <a:lnTo>
                  <a:pt x="7502" y="1462"/>
                </a:lnTo>
                <a:lnTo>
                  <a:pt x="7282" y="1219"/>
                </a:lnTo>
                <a:lnTo>
                  <a:pt x="7039" y="999"/>
                </a:lnTo>
                <a:lnTo>
                  <a:pt x="6795" y="804"/>
                </a:lnTo>
                <a:lnTo>
                  <a:pt x="6527" y="610"/>
                </a:lnTo>
                <a:lnTo>
                  <a:pt x="6235" y="464"/>
                </a:lnTo>
                <a:lnTo>
                  <a:pt x="5943" y="317"/>
                </a:lnTo>
                <a:lnTo>
                  <a:pt x="5626" y="196"/>
                </a:lnTo>
                <a:lnTo>
                  <a:pt x="5310" y="123"/>
                </a:lnTo>
                <a:lnTo>
                  <a:pt x="4969" y="49"/>
                </a:lnTo>
                <a:lnTo>
                  <a:pt x="4628" y="1"/>
                </a:lnTo>
                <a:lnTo>
                  <a:pt x="4287" y="1"/>
                </a:lnTo>
                <a:lnTo>
                  <a:pt x="4287" y="1"/>
                </a:lnTo>
                <a:lnTo>
                  <a:pt x="3848" y="25"/>
                </a:lnTo>
                <a:lnTo>
                  <a:pt x="3434" y="74"/>
                </a:lnTo>
                <a:lnTo>
                  <a:pt x="3020" y="196"/>
                </a:lnTo>
                <a:lnTo>
                  <a:pt x="2606" y="342"/>
                </a:lnTo>
                <a:lnTo>
                  <a:pt x="2241" y="512"/>
                </a:lnTo>
                <a:lnTo>
                  <a:pt x="1900" y="731"/>
                </a:lnTo>
                <a:lnTo>
                  <a:pt x="1559" y="975"/>
                </a:lnTo>
                <a:lnTo>
                  <a:pt x="1267" y="1243"/>
                </a:lnTo>
                <a:lnTo>
                  <a:pt x="974" y="1560"/>
                </a:lnTo>
                <a:lnTo>
                  <a:pt x="731" y="1876"/>
                </a:lnTo>
                <a:lnTo>
                  <a:pt x="512" y="2241"/>
                </a:lnTo>
                <a:lnTo>
                  <a:pt x="341" y="2607"/>
                </a:lnTo>
                <a:lnTo>
                  <a:pt x="195" y="2996"/>
                </a:lnTo>
                <a:lnTo>
                  <a:pt x="98" y="3410"/>
                </a:lnTo>
                <a:lnTo>
                  <a:pt x="25" y="3849"/>
                </a:lnTo>
                <a:lnTo>
                  <a:pt x="0" y="4287"/>
                </a:lnTo>
                <a:lnTo>
                  <a:pt x="0" y="4287"/>
                </a:lnTo>
                <a:lnTo>
                  <a:pt x="0" y="4580"/>
                </a:lnTo>
                <a:lnTo>
                  <a:pt x="25" y="4872"/>
                </a:lnTo>
                <a:lnTo>
                  <a:pt x="122" y="5432"/>
                </a:lnTo>
                <a:lnTo>
                  <a:pt x="244" y="5992"/>
                </a:lnTo>
                <a:lnTo>
                  <a:pt x="439" y="6528"/>
                </a:lnTo>
                <a:lnTo>
                  <a:pt x="658" y="7039"/>
                </a:lnTo>
                <a:lnTo>
                  <a:pt x="926" y="7526"/>
                </a:lnTo>
                <a:lnTo>
                  <a:pt x="1194" y="7989"/>
                </a:lnTo>
                <a:lnTo>
                  <a:pt x="1510" y="8452"/>
                </a:lnTo>
                <a:lnTo>
                  <a:pt x="1851" y="8890"/>
                </a:lnTo>
                <a:lnTo>
                  <a:pt x="2192" y="9304"/>
                </a:lnTo>
                <a:lnTo>
                  <a:pt x="2558" y="9718"/>
                </a:lnTo>
                <a:lnTo>
                  <a:pt x="2923" y="10108"/>
                </a:lnTo>
                <a:lnTo>
                  <a:pt x="3629" y="10839"/>
                </a:lnTo>
                <a:lnTo>
                  <a:pt x="4287" y="11496"/>
                </a:lnTo>
                <a:lnTo>
                  <a:pt x="4287" y="11496"/>
                </a:lnTo>
                <a:lnTo>
                  <a:pt x="4847" y="12032"/>
                </a:lnTo>
                <a:lnTo>
                  <a:pt x="5480" y="12592"/>
                </a:lnTo>
                <a:lnTo>
                  <a:pt x="6820" y="13737"/>
                </a:lnTo>
                <a:lnTo>
                  <a:pt x="7891" y="14614"/>
                </a:lnTo>
                <a:lnTo>
                  <a:pt x="8330" y="14955"/>
                </a:lnTo>
                <a:lnTo>
                  <a:pt x="8330" y="14955"/>
                </a:lnTo>
                <a:lnTo>
                  <a:pt x="8768" y="14614"/>
                </a:lnTo>
                <a:lnTo>
                  <a:pt x="9815" y="13761"/>
                </a:lnTo>
                <a:lnTo>
                  <a:pt x="11155" y="12617"/>
                </a:lnTo>
                <a:lnTo>
                  <a:pt x="11788" y="12056"/>
                </a:lnTo>
                <a:lnTo>
                  <a:pt x="12373" y="11496"/>
                </a:lnTo>
                <a:lnTo>
                  <a:pt x="12373" y="11496"/>
                </a:lnTo>
                <a:lnTo>
                  <a:pt x="13030" y="10839"/>
                </a:lnTo>
                <a:lnTo>
                  <a:pt x="13736" y="10108"/>
                </a:lnTo>
                <a:lnTo>
                  <a:pt x="14102" y="9718"/>
                </a:lnTo>
                <a:lnTo>
                  <a:pt x="14467" y="9304"/>
                </a:lnTo>
                <a:lnTo>
                  <a:pt x="14808" y="8890"/>
                </a:lnTo>
                <a:lnTo>
                  <a:pt x="15149" y="8452"/>
                </a:lnTo>
                <a:lnTo>
                  <a:pt x="15466" y="7989"/>
                </a:lnTo>
                <a:lnTo>
                  <a:pt x="15734" y="7526"/>
                </a:lnTo>
                <a:lnTo>
                  <a:pt x="16001" y="7039"/>
                </a:lnTo>
                <a:lnTo>
                  <a:pt x="16221" y="6528"/>
                </a:lnTo>
                <a:lnTo>
                  <a:pt x="16416" y="5992"/>
                </a:lnTo>
                <a:lnTo>
                  <a:pt x="16537" y="5432"/>
                </a:lnTo>
                <a:lnTo>
                  <a:pt x="16635" y="4872"/>
                </a:lnTo>
                <a:lnTo>
                  <a:pt x="16659" y="4580"/>
                </a:lnTo>
                <a:lnTo>
                  <a:pt x="16659" y="4287"/>
                </a:lnTo>
                <a:lnTo>
                  <a:pt x="16659" y="4287"/>
                </a:lnTo>
                <a:lnTo>
                  <a:pt x="16635" y="3849"/>
                </a:lnTo>
                <a:lnTo>
                  <a:pt x="16562" y="3410"/>
                </a:lnTo>
                <a:lnTo>
                  <a:pt x="16464" y="2996"/>
                </a:lnTo>
                <a:lnTo>
                  <a:pt x="16318" y="2607"/>
                </a:lnTo>
                <a:lnTo>
                  <a:pt x="16148" y="2241"/>
                </a:lnTo>
                <a:lnTo>
                  <a:pt x="15928" y="1876"/>
                </a:lnTo>
                <a:lnTo>
                  <a:pt x="15685" y="1560"/>
                </a:lnTo>
                <a:lnTo>
                  <a:pt x="15393" y="1243"/>
                </a:lnTo>
                <a:lnTo>
                  <a:pt x="15100" y="975"/>
                </a:lnTo>
                <a:lnTo>
                  <a:pt x="14759" y="731"/>
                </a:lnTo>
                <a:lnTo>
                  <a:pt x="14418" y="512"/>
                </a:lnTo>
                <a:lnTo>
                  <a:pt x="14053" y="342"/>
                </a:lnTo>
                <a:lnTo>
                  <a:pt x="13639" y="196"/>
                </a:lnTo>
                <a:lnTo>
                  <a:pt x="13225" y="74"/>
                </a:lnTo>
                <a:lnTo>
                  <a:pt x="12811" y="25"/>
                </a:lnTo>
                <a:lnTo>
                  <a:pt x="12373" y="1"/>
                </a:lnTo>
                <a:lnTo>
                  <a:pt x="12373" y="1"/>
                </a:lnTo>
                <a:close/>
              </a:path>
            </a:pathLst>
          </a:custGeom>
          <a:noFill/>
          <a:ln cap="rnd" cmpd="sng" w="9525">
            <a:solidFill>
              <a:schemeClr val="dk1"/>
            </a:solidFill>
            <a:prstDash val="solid"/>
            <a:round/>
            <a:headEnd len="sm" w="sm" type="none"/>
            <a:tailEnd len="sm" w="sm" type="none"/>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22" name="Google Shape;322;g2499b02c419_0_288"/>
          <p:cNvSpPr txBox="1"/>
          <p:nvPr>
            <p:ph idx="1" type="subTitle"/>
          </p:nvPr>
        </p:nvSpPr>
        <p:spPr>
          <a:xfrm>
            <a:off x="7882833" y="5644700"/>
            <a:ext cx="3060300" cy="1065300"/>
          </a:xfrm>
          <a:prstGeom prst="rect">
            <a:avLst/>
          </a:prstGeom>
        </p:spPr>
        <p:txBody>
          <a:bodyPr anchorCtr="0" anchor="t" bIns="0" lIns="0" spcFirstLastPara="1" rIns="0" wrap="square" tIns="0">
            <a:noAutofit/>
          </a:bodyPr>
          <a:lstStyle/>
          <a:p>
            <a:pPr indent="0" lvl="0" marL="0" rtl="0" algn="ctr">
              <a:spcBef>
                <a:spcPts val="0"/>
              </a:spcBef>
              <a:spcAft>
                <a:spcPts val="800"/>
              </a:spcAft>
              <a:buNone/>
            </a:pPr>
            <a:r>
              <a:rPr lang="en-US"/>
              <a:t>James (above) is smiling all the way to his furrever home!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13"/>
          <p:cNvSpPr txBox="1"/>
          <p:nvPr>
            <p:ph idx="1" type="subTitle"/>
          </p:nvPr>
        </p:nvSpPr>
        <p:spPr>
          <a:xfrm>
            <a:off x="1524000" y="5614016"/>
            <a:ext cx="9144000" cy="790842"/>
          </a:xfrm>
          <a:prstGeom prst="rect">
            <a:avLst/>
          </a:prstGeom>
          <a:noFill/>
          <a:ln>
            <a:noFill/>
          </a:ln>
        </p:spPr>
        <p:txBody>
          <a:bodyPr anchorCtr="0" anchor="t" bIns="45700" lIns="91425" spcFirstLastPara="1" rIns="91425" wrap="square" tIns="45700">
            <a:normAutofit fontScale="47500" lnSpcReduction="10000"/>
          </a:bodyPr>
          <a:lstStyle/>
          <a:p>
            <a:pPr indent="0" lvl="0" marL="0" rtl="0" algn="ctr">
              <a:lnSpc>
                <a:spcPct val="90000"/>
              </a:lnSpc>
              <a:spcBef>
                <a:spcPts val="0"/>
              </a:spcBef>
              <a:spcAft>
                <a:spcPts val="0"/>
              </a:spcAft>
              <a:buClr>
                <a:schemeClr val="dk1"/>
              </a:buClr>
              <a:buSzPct val="100000"/>
              <a:buNone/>
            </a:pPr>
            <a:r>
              <a:rPr lang="en-US" sz="4400"/>
              <a:t>2023 Annual General Meeting</a:t>
            </a:r>
            <a:endParaRPr sz="4400"/>
          </a:p>
          <a:p>
            <a:pPr indent="0" lvl="0" marL="0" rtl="0" algn="ctr">
              <a:lnSpc>
                <a:spcPct val="90000"/>
              </a:lnSpc>
              <a:spcBef>
                <a:spcPts val="0"/>
              </a:spcBef>
              <a:spcAft>
                <a:spcPts val="0"/>
              </a:spcAft>
              <a:buClr>
                <a:schemeClr val="dk1"/>
              </a:buClr>
              <a:buSzPct val="137500"/>
              <a:buNone/>
            </a:pPr>
            <a:r>
              <a:rPr lang="en-US" sz="3200"/>
              <a:t>May 29, 2023</a:t>
            </a:r>
            <a:endParaRPr sz="3200"/>
          </a:p>
          <a:p>
            <a:pPr indent="0" lvl="0" marL="0" rtl="0" algn="ctr">
              <a:lnSpc>
                <a:spcPct val="90000"/>
              </a:lnSpc>
              <a:spcBef>
                <a:spcPts val="0"/>
              </a:spcBef>
              <a:spcAft>
                <a:spcPts val="0"/>
              </a:spcAft>
              <a:buClr>
                <a:schemeClr val="dk1"/>
              </a:buClr>
              <a:buSzPct val="100000"/>
              <a:buNone/>
            </a:pPr>
            <a:r>
              <a:t/>
            </a:r>
            <a:endParaRPr sz="4400"/>
          </a:p>
        </p:txBody>
      </p:sp>
      <p:pic>
        <p:nvPicPr>
          <p:cNvPr descr="https://lh4.googleusercontent.com/o6xYHQw7l36AasixBbURzkuBpDKPofS6VIM6ytJYfBuPdYz0D_qZxYlwZdcUhIPahy6PpDYFxTffLnNmRUpPNfw_C9_SbpBXLBmY0XieoSRXF-FM80RiF9EOqSrC1rk27QbhgEErBYJqZYcXVQ" id="328" name="Google Shape;328;p13"/>
          <p:cNvPicPr preferRelativeResize="0"/>
          <p:nvPr/>
        </p:nvPicPr>
        <p:blipFill rotWithShape="1">
          <a:blip r:embed="rId3">
            <a:alphaModFix/>
          </a:blip>
          <a:srcRect b="15338" l="0" r="0" t="14757"/>
          <a:stretch/>
        </p:blipFill>
        <p:spPr>
          <a:xfrm>
            <a:off x="2176409" y="848563"/>
            <a:ext cx="7839182" cy="423295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2499b02c419_0_812"/>
          <p:cNvSpPr txBox="1"/>
          <p:nvPr>
            <p:ph type="title"/>
          </p:nvPr>
        </p:nvSpPr>
        <p:spPr>
          <a:xfrm>
            <a:off x="533400" y="277150"/>
            <a:ext cx="109005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b="1" lang="en-US" sz="4622"/>
              <a:t>Vision: </a:t>
            </a:r>
            <a:r>
              <a:rPr lang="en-US" sz="4066"/>
              <a:t>All Cats in Regina are cared for and valued</a:t>
            </a:r>
            <a:endParaRPr/>
          </a:p>
        </p:txBody>
      </p:sp>
      <p:sp>
        <p:nvSpPr>
          <p:cNvPr id="153" name="Google Shape;153;g2499b02c419_0_812"/>
          <p:cNvSpPr txBox="1"/>
          <p:nvPr>
            <p:ph type="title"/>
          </p:nvPr>
        </p:nvSpPr>
        <p:spPr>
          <a:xfrm>
            <a:off x="533400" y="1755250"/>
            <a:ext cx="112581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b="1" lang="en-US"/>
              <a:t>Mission: </a:t>
            </a:r>
            <a:r>
              <a:rPr lang="en-US" sz="3844"/>
              <a:t>To care for cats from Regina’s streets through sterilization, facilitating adoptions and promoting responsible pet guardianship</a:t>
            </a:r>
            <a:endParaRPr sz="3844"/>
          </a:p>
        </p:txBody>
      </p:sp>
      <p:sp>
        <p:nvSpPr>
          <p:cNvPr id="154" name="Google Shape;154;g2499b02c419_0_812"/>
          <p:cNvSpPr txBox="1"/>
          <p:nvPr>
            <p:ph type="title"/>
          </p:nvPr>
        </p:nvSpPr>
        <p:spPr>
          <a:xfrm>
            <a:off x="475000" y="4212150"/>
            <a:ext cx="12401100" cy="24831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b="1" lang="en-US"/>
              <a:t>Values</a:t>
            </a:r>
            <a:r>
              <a:rPr lang="en-US"/>
              <a:t>: </a:t>
            </a:r>
            <a:endParaRPr/>
          </a:p>
          <a:p>
            <a:pPr indent="0" lvl="0" marL="0" rtl="0" algn="l">
              <a:spcBef>
                <a:spcPts val="0"/>
              </a:spcBef>
              <a:spcAft>
                <a:spcPts val="0"/>
              </a:spcAft>
              <a:buNone/>
            </a:pPr>
            <a:r>
              <a:t/>
            </a:r>
            <a:endParaRPr sz="1100"/>
          </a:p>
          <a:p>
            <a:pPr indent="0" lvl="0" marL="0" rtl="0" algn="l">
              <a:lnSpc>
                <a:spcPct val="150000"/>
              </a:lnSpc>
              <a:spcBef>
                <a:spcPts val="0"/>
              </a:spcBef>
              <a:spcAft>
                <a:spcPts val="0"/>
              </a:spcAft>
              <a:buNone/>
            </a:pPr>
            <a:r>
              <a:rPr b="1" lang="en-US" sz="2100"/>
              <a:t>Compassionate</a:t>
            </a:r>
            <a:r>
              <a:rPr lang="en-US" sz="2100"/>
              <a:t>: We have compassion for and commitment to abandoned and community cats in Regina.</a:t>
            </a:r>
            <a:endParaRPr sz="2100"/>
          </a:p>
          <a:p>
            <a:pPr indent="0" lvl="0" marL="0" rtl="0" algn="l">
              <a:lnSpc>
                <a:spcPct val="150000"/>
              </a:lnSpc>
              <a:spcBef>
                <a:spcPts val="0"/>
              </a:spcBef>
              <a:spcAft>
                <a:spcPts val="0"/>
              </a:spcAft>
              <a:buClr>
                <a:schemeClr val="dk1"/>
              </a:buClr>
              <a:buSzPct val="52380"/>
              <a:buFont typeface="Arial"/>
              <a:buNone/>
            </a:pPr>
            <a:r>
              <a:rPr b="1" lang="en-US" sz="2100"/>
              <a:t>Responsible</a:t>
            </a:r>
            <a:r>
              <a:rPr lang="en-US" sz="2100"/>
              <a:t>: We make decisions based on realistic outcomes after careful consideration.</a:t>
            </a:r>
            <a:endParaRPr sz="2100"/>
          </a:p>
          <a:p>
            <a:pPr indent="0" lvl="0" marL="0" rtl="0" algn="l">
              <a:lnSpc>
                <a:spcPct val="150000"/>
              </a:lnSpc>
              <a:spcBef>
                <a:spcPts val="800"/>
              </a:spcBef>
              <a:spcAft>
                <a:spcPts val="0"/>
              </a:spcAft>
              <a:buClr>
                <a:schemeClr val="dk1"/>
              </a:buClr>
              <a:buSzPct val="52380"/>
              <a:buFont typeface="Arial"/>
              <a:buNone/>
            </a:pPr>
            <a:r>
              <a:rPr b="1" lang="en-US" sz="2100"/>
              <a:t>Respectful</a:t>
            </a:r>
            <a:r>
              <a:rPr lang="en-US" sz="2100"/>
              <a:t>: We are open to new ideas and participate in respectful dialogue.</a:t>
            </a:r>
            <a:endParaRPr sz="2100"/>
          </a:p>
          <a:p>
            <a:pPr indent="0" lvl="0" marL="0" rtl="0" algn="l">
              <a:lnSpc>
                <a:spcPct val="150000"/>
              </a:lnSpc>
              <a:spcBef>
                <a:spcPts val="800"/>
              </a:spcBef>
              <a:spcAft>
                <a:spcPts val="0"/>
              </a:spcAft>
              <a:buClr>
                <a:schemeClr val="dk1"/>
              </a:buClr>
              <a:buSzPct val="52380"/>
              <a:buFont typeface="Arial"/>
              <a:buNone/>
            </a:pPr>
            <a:r>
              <a:rPr b="1" lang="en-US" sz="2100"/>
              <a:t>Ethical</a:t>
            </a:r>
            <a:r>
              <a:rPr lang="en-US" sz="2100"/>
              <a:t>: We are transparent, honest, accountable and fiscally responsible. Our volunteers are knowledgeable and ethical.</a:t>
            </a:r>
            <a:endParaRPr sz="2100"/>
          </a:p>
          <a:p>
            <a:pPr indent="0" lvl="0" marL="0" rtl="0" algn="l">
              <a:lnSpc>
                <a:spcPct val="150000"/>
              </a:lnSpc>
              <a:spcBef>
                <a:spcPts val="800"/>
              </a:spcBef>
              <a:spcAft>
                <a:spcPts val="0"/>
              </a:spcAft>
              <a:buClr>
                <a:schemeClr val="dk1"/>
              </a:buClr>
              <a:buSzPct val="52380"/>
              <a:buFont typeface="Arial"/>
              <a:buNone/>
            </a:pPr>
            <a:r>
              <a:rPr b="1" lang="en-US" sz="2100"/>
              <a:t>Collaborative: </a:t>
            </a:r>
            <a:r>
              <a:rPr lang="en-US" sz="2100"/>
              <a:t>We work with organizations and members of the public to develop and implement positive outcomes.</a:t>
            </a:r>
            <a:endParaRPr sz="2100"/>
          </a:p>
          <a:p>
            <a:pPr indent="0" lvl="0" marL="0" rtl="0" algn="l">
              <a:spcBef>
                <a:spcPts val="8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2022 HIGHLIGHTS</a:t>
            </a:r>
            <a:endParaRPr/>
          </a:p>
        </p:txBody>
      </p:sp>
      <p:grpSp>
        <p:nvGrpSpPr>
          <p:cNvPr id="160" name="Google Shape;160;p2"/>
          <p:cNvGrpSpPr/>
          <p:nvPr/>
        </p:nvGrpSpPr>
        <p:grpSpPr>
          <a:xfrm>
            <a:off x="430494" y="1767044"/>
            <a:ext cx="11330999" cy="4898082"/>
            <a:chOff x="55" y="48373"/>
            <a:chExt cx="11330999" cy="5214608"/>
          </a:xfrm>
        </p:grpSpPr>
        <p:sp>
          <p:nvSpPr>
            <p:cNvPr id="161" name="Google Shape;161;p2"/>
            <p:cNvSpPr/>
            <p:nvPr/>
          </p:nvSpPr>
          <p:spPr>
            <a:xfrm>
              <a:off x="55" y="48373"/>
              <a:ext cx="5294859" cy="11520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2"/>
            <p:cNvSpPr txBox="1"/>
            <p:nvPr/>
          </p:nvSpPr>
          <p:spPr>
            <a:xfrm>
              <a:off x="61" y="48379"/>
              <a:ext cx="5570400" cy="1152000"/>
            </a:xfrm>
            <a:prstGeom prst="rect">
              <a:avLst/>
            </a:prstGeom>
            <a:noFill/>
            <a:ln>
              <a:noFill/>
            </a:ln>
          </p:spPr>
          <p:txBody>
            <a:bodyPr anchorCtr="0" anchor="ctr" bIns="130025" lIns="227575" spcFirstLastPara="1" rIns="227575" wrap="square" tIns="130025">
              <a:noAutofit/>
            </a:bodyPr>
            <a:lstStyle/>
            <a:p>
              <a:pPr indent="0" lvl="0" marL="0" marR="0" rtl="0" algn="ctr">
                <a:lnSpc>
                  <a:spcPct val="9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Accomplishments</a:t>
              </a:r>
              <a:endParaRPr b="1" i="0" sz="2400" u="none" cap="none" strike="noStrike">
                <a:solidFill>
                  <a:schemeClr val="lt1"/>
                </a:solidFill>
                <a:latin typeface="Calibri"/>
                <a:ea typeface="Calibri"/>
                <a:cs typeface="Calibri"/>
                <a:sym typeface="Calibri"/>
              </a:endParaRPr>
            </a:p>
          </p:txBody>
        </p:sp>
        <p:sp>
          <p:nvSpPr>
            <p:cNvPr id="163" name="Google Shape;163;p2"/>
            <p:cNvSpPr/>
            <p:nvPr/>
          </p:nvSpPr>
          <p:spPr>
            <a:xfrm>
              <a:off x="55" y="1200373"/>
              <a:ext cx="5294859" cy="4062599"/>
            </a:xfrm>
            <a:prstGeom prst="rect">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2"/>
            <p:cNvSpPr txBox="1"/>
            <p:nvPr/>
          </p:nvSpPr>
          <p:spPr>
            <a:xfrm>
              <a:off x="61" y="1200381"/>
              <a:ext cx="5295000" cy="4062600"/>
            </a:xfrm>
            <a:prstGeom prst="rect">
              <a:avLst/>
            </a:prstGeom>
            <a:noFill/>
            <a:ln>
              <a:noFill/>
            </a:ln>
          </p:spPr>
          <p:txBody>
            <a:bodyPr anchorCtr="0" anchor="t" bIns="192000" lIns="128000" spcFirstLastPara="1" rIns="170675" wrap="square" tIns="128000">
              <a:noAutofit/>
            </a:bodyPr>
            <a:lstStyle/>
            <a:p>
              <a:pPr indent="0" lvl="0" marL="0" marR="0" rtl="0" algn="l">
                <a:lnSpc>
                  <a:spcPct val="90000"/>
                </a:lnSpc>
                <a:spcBef>
                  <a:spcPts val="1000"/>
                </a:spcBef>
                <a:spcAft>
                  <a:spcPts val="0"/>
                </a:spcAft>
                <a:buNone/>
              </a:pPr>
              <a:r>
                <a:t/>
              </a:r>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440 cats rescued</a:t>
              </a:r>
              <a:endParaRPr sz="2400">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376 cats adopted</a:t>
              </a:r>
              <a:endParaRPr sz="2400">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16 cats added to our Community Cats program</a:t>
              </a:r>
              <a:endParaRPr sz="2400">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Over </a:t>
              </a:r>
              <a:r>
                <a:rPr lang="en-US" sz="2400">
                  <a:solidFill>
                    <a:schemeClr val="dk1"/>
                  </a:solidFill>
                  <a:latin typeface="Calibri"/>
                  <a:ea typeface="Calibri"/>
                  <a:cs typeface="Calibri"/>
                  <a:sym typeface="Calibri"/>
                </a:rPr>
                <a:t>$50K</a:t>
              </a:r>
              <a:r>
                <a:rPr b="0" i="0" lang="en-US" sz="2400" u="none" cap="none" strike="noStrike">
                  <a:solidFill>
                    <a:schemeClr val="dk1"/>
                  </a:solidFill>
                  <a:latin typeface="Calibri"/>
                  <a:ea typeface="Calibri"/>
                  <a:cs typeface="Calibri"/>
                  <a:sym typeface="Calibri"/>
                </a:rPr>
                <a:t> net fundraising revenue</a:t>
              </a:r>
              <a:endParaRPr b="0" i="0" sz="2400" u="none" cap="none" strike="noStrike">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Over </a:t>
              </a:r>
              <a:r>
                <a:rPr lang="en-US" sz="2400">
                  <a:solidFill>
                    <a:schemeClr val="dk1"/>
                  </a:solidFill>
                  <a:latin typeface="Calibri"/>
                  <a:ea typeface="Calibri"/>
                  <a:cs typeface="Calibri"/>
                  <a:sym typeface="Calibri"/>
                </a:rPr>
                <a:t>$120K</a:t>
              </a:r>
              <a:r>
                <a:rPr b="0" i="0" lang="en-US" sz="2400" u="none" cap="none" strike="noStrike">
                  <a:solidFill>
                    <a:schemeClr val="dk1"/>
                  </a:solidFill>
                  <a:latin typeface="Calibri"/>
                  <a:ea typeface="Calibri"/>
                  <a:cs typeface="Calibri"/>
                  <a:sym typeface="Calibri"/>
                </a:rPr>
                <a:t> cash donations</a:t>
              </a:r>
              <a:endParaRPr b="0" i="0" sz="2400" u="none" cap="none" strike="noStrike">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New 3 year strategic plan</a:t>
              </a:r>
              <a:endParaRPr sz="2400">
                <a:solidFill>
                  <a:schemeClr val="dk1"/>
                </a:solidFill>
                <a:latin typeface="Calibri"/>
                <a:ea typeface="Calibri"/>
                <a:cs typeface="Calibri"/>
                <a:sym typeface="Calibri"/>
              </a:endParaRPr>
            </a:p>
            <a:p>
              <a:pPr indent="0" lvl="0" marL="0" marR="0" rtl="0" algn="l">
                <a:lnSpc>
                  <a:spcPct val="90000"/>
                </a:lnSpc>
                <a:spcBef>
                  <a:spcPts val="1000"/>
                </a:spcBef>
                <a:spcAft>
                  <a:spcPts val="0"/>
                </a:spcAft>
                <a:buNone/>
              </a:pPr>
              <a:r>
                <a:t/>
              </a:r>
              <a:endParaRPr sz="2400">
                <a:solidFill>
                  <a:schemeClr val="dk1"/>
                </a:solidFill>
                <a:latin typeface="Calibri"/>
                <a:ea typeface="Calibri"/>
                <a:cs typeface="Calibri"/>
                <a:sym typeface="Calibri"/>
              </a:endParaRPr>
            </a:p>
            <a:p>
              <a:pPr indent="0" lvl="0" marL="914400" marR="0" rtl="0" algn="l">
                <a:lnSpc>
                  <a:spcPct val="90000"/>
                </a:lnSpc>
                <a:spcBef>
                  <a:spcPts val="1000"/>
                </a:spcBef>
                <a:spcAft>
                  <a:spcPts val="0"/>
                </a:spcAft>
                <a:buNone/>
              </a:pPr>
              <a:r>
                <a:t/>
              </a:r>
              <a:endParaRPr b="0" i="0" sz="2400" u="none" cap="none" strike="noStrike">
                <a:solidFill>
                  <a:schemeClr val="dk1"/>
                </a:solidFill>
                <a:latin typeface="Calibri"/>
                <a:ea typeface="Calibri"/>
                <a:cs typeface="Calibri"/>
                <a:sym typeface="Calibri"/>
              </a:endParaRPr>
            </a:p>
          </p:txBody>
        </p:sp>
        <p:sp>
          <p:nvSpPr>
            <p:cNvPr id="165" name="Google Shape;165;p2"/>
            <p:cNvSpPr/>
            <p:nvPr/>
          </p:nvSpPr>
          <p:spPr>
            <a:xfrm>
              <a:off x="6036195" y="48373"/>
              <a:ext cx="5294859" cy="1152000"/>
            </a:xfrm>
            <a:prstGeom prst="rect">
              <a:avLst/>
            </a:prstGeom>
            <a:solidFill>
              <a:srgbClr val="4372C3"/>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2"/>
            <p:cNvSpPr txBox="1"/>
            <p:nvPr/>
          </p:nvSpPr>
          <p:spPr>
            <a:xfrm>
              <a:off x="6036195" y="48373"/>
              <a:ext cx="5294859" cy="1152000"/>
            </a:xfrm>
            <a:prstGeom prst="rect">
              <a:avLst/>
            </a:prstGeom>
            <a:noFill/>
            <a:ln>
              <a:noFill/>
            </a:ln>
          </p:spPr>
          <p:txBody>
            <a:bodyPr anchorCtr="0" anchor="ctr" bIns="130025" lIns="227575" spcFirstLastPara="1" rIns="227575" wrap="square" tIns="130025">
              <a:noAutofit/>
            </a:bodyPr>
            <a:lstStyle/>
            <a:p>
              <a:pPr indent="0" lvl="0" marL="0" marR="0" rtl="0" algn="ctr">
                <a:lnSpc>
                  <a:spcPct val="9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Challenges</a:t>
              </a:r>
              <a:endParaRPr b="1" i="0" sz="2400" u="none" cap="none" strike="noStrike">
                <a:solidFill>
                  <a:schemeClr val="lt1"/>
                </a:solidFill>
                <a:latin typeface="Calibri"/>
                <a:ea typeface="Calibri"/>
                <a:cs typeface="Calibri"/>
                <a:sym typeface="Calibri"/>
              </a:endParaRPr>
            </a:p>
          </p:txBody>
        </p:sp>
        <p:sp>
          <p:nvSpPr>
            <p:cNvPr id="167" name="Google Shape;167;p2"/>
            <p:cNvSpPr/>
            <p:nvPr/>
          </p:nvSpPr>
          <p:spPr>
            <a:xfrm>
              <a:off x="6036195" y="1200373"/>
              <a:ext cx="5294859" cy="4062599"/>
            </a:xfrm>
            <a:prstGeom prst="rect">
              <a:avLst/>
            </a:pr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
            <p:cNvSpPr txBox="1"/>
            <p:nvPr/>
          </p:nvSpPr>
          <p:spPr>
            <a:xfrm>
              <a:off x="6036195" y="1200373"/>
              <a:ext cx="5294859" cy="4062599"/>
            </a:xfrm>
            <a:prstGeom prst="rect">
              <a:avLst/>
            </a:prstGeom>
            <a:noFill/>
            <a:ln>
              <a:noFill/>
            </a:ln>
          </p:spPr>
          <p:txBody>
            <a:bodyPr anchorCtr="0" anchor="t" bIns="192000" lIns="128000" spcFirstLastPara="1" rIns="170675" wrap="square" tIns="128000">
              <a:noAutofit/>
            </a:bodyPr>
            <a:lstStyle/>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High levels of volunteer turnover and difficulty recruiting new volunteers</a:t>
              </a:r>
              <a:endParaRPr sz="2400">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Veterinary capacity is highly constrained </a:t>
              </a:r>
              <a:endParaRPr b="0" i="0" sz="2400" u="none" cap="none" strike="noStrike">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Loss of Prezoomably boarding facility</a:t>
              </a:r>
              <a:endParaRPr sz="2400">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Intake freeze due to increased</a:t>
              </a:r>
              <a:r>
                <a:rPr b="0" i="0" lang="en-US" sz="2400" u="none" cap="none" strike="noStrike">
                  <a:solidFill>
                    <a:schemeClr val="dk1"/>
                  </a:solidFill>
                  <a:latin typeface="Calibri"/>
                  <a:ea typeface="Calibri"/>
                  <a:cs typeface="Calibri"/>
                  <a:sym typeface="Calibri"/>
                </a:rPr>
                <a:t> cat overpopulation crisis </a:t>
              </a:r>
              <a:r>
                <a:rPr lang="en-US" sz="2400">
                  <a:solidFill>
                    <a:schemeClr val="dk1"/>
                  </a:solidFill>
                  <a:latin typeface="Calibri"/>
                  <a:ea typeface="Calibri"/>
                  <a:cs typeface="Calibri"/>
                  <a:sym typeface="Calibri"/>
                </a:rPr>
                <a:t>and </a:t>
              </a:r>
              <a:r>
                <a:rPr b="0" i="0" lang="en-US" sz="2400" u="none" cap="none" strike="noStrike">
                  <a:solidFill>
                    <a:schemeClr val="dk1"/>
                  </a:solidFill>
                  <a:latin typeface="Calibri"/>
                  <a:ea typeface="Calibri"/>
                  <a:cs typeface="Calibri"/>
                  <a:sym typeface="Calibri"/>
                </a:rPr>
                <a:t>more surrenders</a:t>
              </a:r>
              <a:endParaRPr b="0" i="0" sz="2400" u="none" cap="none" strike="noStrike">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Inflation/costs have increased</a:t>
              </a:r>
              <a:endParaRPr sz="2400">
                <a:solidFill>
                  <a:schemeClr val="dk1"/>
                </a:solidFill>
                <a:latin typeface="Calibri"/>
                <a:ea typeface="Calibri"/>
                <a:cs typeface="Calibri"/>
                <a:sym typeface="Calibri"/>
              </a:endParaRPr>
            </a:p>
            <a:p>
              <a:pPr indent="0" lvl="0" marL="914400" marR="0" rtl="0" algn="l">
                <a:lnSpc>
                  <a:spcPct val="90000"/>
                </a:lnSpc>
                <a:spcBef>
                  <a:spcPts val="1000"/>
                </a:spcBef>
                <a:spcAft>
                  <a:spcPts val="0"/>
                </a:spcAft>
                <a:buNone/>
              </a:pPr>
              <a:r>
                <a:t/>
              </a:r>
              <a:endParaRPr b="0" i="0" sz="24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BOARD</a:t>
            </a:r>
            <a:endParaRPr/>
          </a:p>
        </p:txBody>
      </p:sp>
      <p:grpSp>
        <p:nvGrpSpPr>
          <p:cNvPr id="174" name="Google Shape;174;p3"/>
          <p:cNvGrpSpPr/>
          <p:nvPr/>
        </p:nvGrpSpPr>
        <p:grpSpPr>
          <a:xfrm>
            <a:off x="406739" y="1455821"/>
            <a:ext cx="11182455" cy="4852091"/>
            <a:chOff x="54" y="266594"/>
            <a:chExt cx="11182455" cy="4350630"/>
          </a:xfrm>
        </p:grpSpPr>
        <p:sp>
          <p:nvSpPr>
            <p:cNvPr id="175" name="Google Shape;175;p3"/>
            <p:cNvSpPr/>
            <p:nvPr/>
          </p:nvSpPr>
          <p:spPr>
            <a:xfrm>
              <a:off x="54" y="266594"/>
              <a:ext cx="5225446" cy="10368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3"/>
            <p:cNvSpPr txBox="1"/>
            <p:nvPr/>
          </p:nvSpPr>
          <p:spPr>
            <a:xfrm>
              <a:off x="54" y="266594"/>
              <a:ext cx="5225446" cy="1036800"/>
            </a:xfrm>
            <a:prstGeom prst="rect">
              <a:avLst/>
            </a:prstGeom>
            <a:noFill/>
            <a:ln>
              <a:noFill/>
            </a:ln>
          </p:spPr>
          <p:txBody>
            <a:bodyPr anchorCtr="0" anchor="ctr" bIns="146300" lIns="256025" spcFirstLastPara="1" rIns="256025" wrap="square" tIns="146300">
              <a:noAutofit/>
            </a:bodyPr>
            <a:lstStyle/>
            <a:p>
              <a:pPr indent="0" lvl="0" marL="0" marR="0" rtl="0" algn="ctr">
                <a:lnSpc>
                  <a:spcPct val="90000"/>
                </a:lnSpc>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Highlights &amp; Challenges</a:t>
              </a:r>
              <a:endParaRPr b="1" i="0" sz="3600" u="none" cap="none" strike="noStrike">
                <a:solidFill>
                  <a:schemeClr val="lt1"/>
                </a:solidFill>
                <a:latin typeface="Calibri"/>
                <a:ea typeface="Calibri"/>
                <a:cs typeface="Calibri"/>
                <a:sym typeface="Calibri"/>
              </a:endParaRPr>
            </a:p>
          </p:txBody>
        </p:sp>
        <p:sp>
          <p:nvSpPr>
            <p:cNvPr id="177" name="Google Shape;177;p3"/>
            <p:cNvSpPr/>
            <p:nvPr/>
          </p:nvSpPr>
          <p:spPr>
            <a:xfrm>
              <a:off x="54" y="1303394"/>
              <a:ext cx="5225446" cy="3261059"/>
            </a:xfrm>
            <a:prstGeom prst="rect">
              <a:avLst/>
            </a:prstGeom>
            <a:solidFill>
              <a:srgbClr val="D4E2CE">
                <a:alpha val="89019"/>
              </a:srgbClr>
            </a:solidFill>
            <a:ln cap="flat" cmpd="sng" w="12700">
              <a:solidFill>
                <a:srgbClr val="D4E2CE">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3"/>
            <p:cNvSpPr txBox="1"/>
            <p:nvPr/>
          </p:nvSpPr>
          <p:spPr>
            <a:xfrm>
              <a:off x="90" y="1250624"/>
              <a:ext cx="5225400" cy="3366600"/>
            </a:xfrm>
            <a:prstGeom prst="rect">
              <a:avLst/>
            </a:prstGeom>
            <a:noFill/>
            <a:ln>
              <a:noFill/>
            </a:ln>
          </p:spPr>
          <p:txBody>
            <a:bodyPr anchorCtr="0" anchor="t" bIns="288025" lIns="192000" spcFirstLastPara="1" rIns="256025" wrap="square" tIns="192000">
              <a:noAutofit/>
            </a:bodyPr>
            <a:lstStyle/>
            <a:p>
              <a:pPr indent="-222250" lvl="1" marL="285750" marR="0" rtl="0" algn="l">
                <a:lnSpc>
                  <a:spcPct val="9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New 3-year Strategic Plan</a:t>
              </a:r>
              <a:endParaRPr sz="2600">
                <a:solidFill>
                  <a:schemeClr val="dk1"/>
                </a:solidFill>
                <a:latin typeface="Calibri"/>
                <a:ea typeface="Calibri"/>
                <a:cs typeface="Calibri"/>
                <a:sym typeface="Calibri"/>
              </a:endParaRPr>
            </a:p>
            <a:p>
              <a:pPr indent="-222250" lvl="1" marL="285750" marR="0" rtl="0" algn="l">
                <a:lnSpc>
                  <a:spcPct val="90000"/>
                </a:lnSpc>
                <a:spcBef>
                  <a:spcPts val="100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Strong financial position, </a:t>
              </a:r>
              <a:r>
                <a:rPr lang="en-US" sz="2600">
                  <a:solidFill>
                    <a:schemeClr val="dk1"/>
                  </a:solidFill>
                  <a:latin typeface="Calibri"/>
                  <a:ea typeface="Calibri"/>
                  <a:cs typeface="Calibri"/>
                  <a:sym typeface="Calibri"/>
                </a:rPr>
                <a:t>though back to pre-COVID revenues</a:t>
              </a:r>
              <a:endParaRPr sz="2600">
                <a:solidFill>
                  <a:schemeClr val="dk1"/>
                </a:solidFill>
                <a:latin typeface="Calibri"/>
                <a:ea typeface="Calibri"/>
                <a:cs typeface="Calibri"/>
                <a:sym typeface="Calibri"/>
              </a:endParaRPr>
            </a:p>
            <a:p>
              <a:pPr indent="-222250" lvl="1" marL="285750" marR="0" rtl="0" algn="l">
                <a:lnSpc>
                  <a:spcPct val="90000"/>
                </a:lnSpc>
                <a:spcBef>
                  <a:spcPts val="1000"/>
                </a:spcBef>
                <a:spcAft>
                  <a:spcPts val="0"/>
                </a:spcAft>
                <a:buClr>
                  <a:schemeClr val="dk1"/>
                </a:buClr>
                <a:buSzPts val="2600"/>
                <a:buFont typeface="Calibri"/>
                <a:buChar char="•"/>
              </a:pPr>
              <a:r>
                <a:rPr lang="en-US" sz="2600">
                  <a:solidFill>
                    <a:schemeClr val="dk1"/>
                  </a:solidFill>
                  <a:latin typeface="Calibri"/>
                  <a:ea typeface="Calibri"/>
                  <a:cs typeface="Calibri"/>
                  <a:sym typeface="Calibri"/>
                </a:rPr>
                <a:t>Documented some key roles</a:t>
              </a:r>
              <a:endParaRPr sz="2600">
                <a:solidFill>
                  <a:schemeClr val="dk1"/>
                </a:solidFill>
                <a:latin typeface="Calibri"/>
                <a:ea typeface="Calibri"/>
                <a:cs typeface="Calibri"/>
                <a:sym typeface="Calibri"/>
              </a:endParaRPr>
            </a:p>
            <a:p>
              <a:pPr indent="-222250" lvl="1" marL="285750" marR="0" rtl="0" algn="l">
                <a:lnSpc>
                  <a:spcPct val="90000"/>
                </a:lnSpc>
                <a:spcBef>
                  <a:spcPts val="1000"/>
                </a:spcBef>
                <a:spcAft>
                  <a:spcPts val="0"/>
                </a:spcAft>
                <a:buClr>
                  <a:srgbClr val="000000"/>
                </a:buClr>
                <a:buSzPts val="2600"/>
                <a:buFont typeface="Calibri"/>
                <a:buChar char="•"/>
              </a:pPr>
              <a:r>
                <a:rPr lang="en-US" sz="2600">
                  <a:latin typeface="Calibri"/>
                  <a:ea typeface="Calibri"/>
                  <a:cs typeface="Calibri"/>
                  <a:sym typeface="Calibri"/>
                </a:rPr>
                <a:t>High b</a:t>
              </a:r>
              <a:r>
                <a:rPr b="0" i="0" lang="en-US" sz="2600" u="none" cap="none" strike="noStrike">
                  <a:solidFill>
                    <a:srgbClr val="000000"/>
                  </a:solidFill>
                  <a:latin typeface="Calibri"/>
                  <a:ea typeface="Calibri"/>
                  <a:cs typeface="Calibri"/>
                  <a:sym typeface="Calibri"/>
                </a:rPr>
                <a:t>oard turnover</a:t>
              </a:r>
              <a:r>
                <a:rPr lang="en-US" sz="2600">
                  <a:latin typeface="Calibri"/>
                  <a:ea typeface="Calibri"/>
                  <a:cs typeface="Calibri"/>
                  <a:sym typeface="Calibri"/>
                </a:rPr>
                <a:t> making </a:t>
              </a:r>
              <a:r>
                <a:rPr lang="en-US" sz="2600">
                  <a:latin typeface="Calibri"/>
                  <a:ea typeface="Calibri"/>
                  <a:cs typeface="Calibri"/>
                  <a:sym typeface="Calibri"/>
                </a:rPr>
                <a:t>implementation</a:t>
              </a:r>
              <a:r>
                <a:rPr lang="en-US" sz="2600">
                  <a:latin typeface="Calibri"/>
                  <a:ea typeface="Calibri"/>
                  <a:cs typeface="Calibri"/>
                  <a:sym typeface="Calibri"/>
                </a:rPr>
                <a:t> of strategic plan difficult</a:t>
              </a:r>
              <a:endParaRPr sz="2600">
                <a:latin typeface="Calibri"/>
                <a:ea typeface="Calibri"/>
                <a:cs typeface="Calibri"/>
                <a:sym typeface="Calibri"/>
              </a:endParaRPr>
            </a:p>
            <a:p>
              <a:pPr indent="0" lvl="0" marL="914400" marR="0" rtl="0" algn="l">
                <a:lnSpc>
                  <a:spcPct val="90000"/>
                </a:lnSpc>
                <a:spcBef>
                  <a:spcPts val="1000"/>
                </a:spcBef>
                <a:spcAft>
                  <a:spcPts val="0"/>
                </a:spcAft>
                <a:buNone/>
              </a:pPr>
              <a:r>
                <a:t/>
              </a:r>
              <a:endParaRPr sz="2600">
                <a:latin typeface="Calibri"/>
                <a:ea typeface="Calibri"/>
                <a:cs typeface="Calibri"/>
                <a:sym typeface="Calibri"/>
              </a:endParaRPr>
            </a:p>
            <a:p>
              <a:pPr indent="0" lvl="0" marL="914400" marR="0" rtl="0" algn="l">
                <a:lnSpc>
                  <a:spcPct val="90000"/>
                </a:lnSpc>
                <a:spcBef>
                  <a:spcPts val="1000"/>
                </a:spcBef>
                <a:spcAft>
                  <a:spcPts val="0"/>
                </a:spcAft>
                <a:buNone/>
              </a:pPr>
              <a:r>
                <a:t/>
              </a:r>
              <a:endParaRPr sz="2600">
                <a:latin typeface="Calibri"/>
                <a:ea typeface="Calibri"/>
                <a:cs typeface="Calibri"/>
                <a:sym typeface="Calibri"/>
              </a:endParaRPr>
            </a:p>
            <a:p>
              <a:pPr indent="0" lvl="0" marL="914400" marR="0" rtl="0" algn="l">
                <a:lnSpc>
                  <a:spcPct val="90000"/>
                </a:lnSpc>
                <a:spcBef>
                  <a:spcPts val="1000"/>
                </a:spcBef>
                <a:spcAft>
                  <a:spcPts val="0"/>
                </a:spcAft>
                <a:buNone/>
              </a:pPr>
              <a:r>
                <a:t/>
              </a:r>
              <a:endParaRPr sz="2600">
                <a:latin typeface="Calibri"/>
                <a:ea typeface="Calibri"/>
                <a:cs typeface="Calibri"/>
                <a:sym typeface="Calibri"/>
              </a:endParaRPr>
            </a:p>
            <a:p>
              <a:pPr indent="0" lvl="0" marL="0" marR="0" rtl="0" algn="l">
                <a:lnSpc>
                  <a:spcPct val="90000"/>
                </a:lnSpc>
                <a:spcBef>
                  <a:spcPts val="1000"/>
                </a:spcBef>
                <a:spcAft>
                  <a:spcPts val="1000"/>
                </a:spcAft>
                <a:buClr>
                  <a:srgbClr val="000000"/>
                </a:buClr>
                <a:buSzPts val="2600"/>
                <a:buFont typeface="Arial"/>
                <a:buNone/>
              </a:pPr>
              <a:r>
                <a:t/>
              </a:r>
              <a:endParaRPr b="0" i="0" sz="2600" u="none" cap="none" strike="noStrike">
                <a:solidFill>
                  <a:schemeClr val="dk1"/>
                </a:solidFill>
                <a:latin typeface="Calibri"/>
                <a:ea typeface="Calibri"/>
                <a:cs typeface="Calibri"/>
                <a:sym typeface="Calibri"/>
              </a:endParaRPr>
            </a:p>
          </p:txBody>
        </p:sp>
        <p:sp>
          <p:nvSpPr>
            <p:cNvPr id="179" name="Google Shape;179;p3"/>
            <p:cNvSpPr/>
            <p:nvPr/>
          </p:nvSpPr>
          <p:spPr>
            <a:xfrm>
              <a:off x="5957063" y="266594"/>
              <a:ext cx="5225446" cy="1036800"/>
            </a:xfrm>
            <a:prstGeom prst="rect">
              <a:avLst/>
            </a:prstGeom>
            <a:solidFill>
              <a:schemeClr val="accent6"/>
            </a:solidFill>
            <a:ln cap="flat" cmpd="sng" w="12700">
              <a:solidFill>
                <a:schemeClr val="accent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3"/>
            <p:cNvSpPr txBox="1"/>
            <p:nvPr/>
          </p:nvSpPr>
          <p:spPr>
            <a:xfrm>
              <a:off x="5957063" y="266594"/>
              <a:ext cx="5225446" cy="1036800"/>
            </a:xfrm>
            <a:prstGeom prst="rect">
              <a:avLst/>
            </a:prstGeom>
            <a:noFill/>
            <a:ln>
              <a:noFill/>
            </a:ln>
          </p:spPr>
          <p:txBody>
            <a:bodyPr anchorCtr="0" anchor="ctr" bIns="146300" lIns="256025" spcFirstLastPara="1" rIns="256025" wrap="square" tIns="146300">
              <a:noAutofit/>
            </a:bodyPr>
            <a:lstStyle/>
            <a:p>
              <a:pPr indent="0" lvl="0" marL="0" marR="0" rtl="0" algn="ctr">
                <a:lnSpc>
                  <a:spcPct val="90000"/>
                </a:lnSpc>
                <a:spcBef>
                  <a:spcPts val="0"/>
                </a:spcBef>
                <a:spcAft>
                  <a:spcPts val="0"/>
                </a:spcAft>
                <a:buClr>
                  <a:schemeClr val="lt1"/>
                </a:buClr>
                <a:buSzPts val="3600"/>
                <a:buFont typeface="Calibri"/>
                <a:buNone/>
              </a:pPr>
              <a:r>
                <a:rPr b="1" i="0" lang="en-US" sz="3600" u="none" cap="none" strike="noStrike">
                  <a:solidFill>
                    <a:schemeClr val="lt1"/>
                  </a:solidFill>
                  <a:latin typeface="Calibri"/>
                  <a:ea typeface="Calibri"/>
                  <a:cs typeface="Calibri"/>
                  <a:sym typeface="Calibri"/>
                </a:rPr>
                <a:t>Goals</a:t>
              </a:r>
              <a:endParaRPr b="1" i="0" sz="1400" u="none" cap="none" strike="noStrike">
                <a:solidFill>
                  <a:srgbClr val="000000"/>
                </a:solidFill>
                <a:latin typeface="Arial"/>
                <a:ea typeface="Arial"/>
                <a:cs typeface="Arial"/>
                <a:sym typeface="Arial"/>
              </a:endParaRPr>
            </a:p>
          </p:txBody>
        </p:sp>
        <p:sp>
          <p:nvSpPr>
            <p:cNvPr id="181" name="Google Shape;181;p3"/>
            <p:cNvSpPr/>
            <p:nvPr/>
          </p:nvSpPr>
          <p:spPr>
            <a:xfrm>
              <a:off x="5957063" y="1303394"/>
              <a:ext cx="5225446" cy="3261059"/>
            </a:xfrm>
            <a:prstGeom prst="rect">
              <a:avLst/>
            </a:prstGeom>
            <a:solidFill>
              <a:srgbClr val="D4E2CE">
                <a:alpha val="89019"/>
              </a:srgbClr>
            </a:solidFill>
            <a:ln cap="flat" cmpd="sng" w="12700">
              <a:solidFill>
                <a:srgbClr val="D4E2CE">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3"/>
            <p:cNvSpPr txBox="1"/>
            <p:nvPr/>
          </p:nvSpPr>
          <p:spPr>
            <a:xfrm>
              <a:off x="5957094" y="1250624"/>
              <a:ext cx="5225400" cy="3366600"/>
            </a:xfrm>
            <a:prstGeom prst="rect">
              <a:avLst/>
            </a:prstGeom>
            <a:noFill/>
            <a:ln>
              <a:noFill/>
            </a:ln>
          </p:spPr>
          <p:txBody>
            <a:bodyPr anchorCtr="0" anchor="t" bIns="288025" lIns="192000" spcFirstLastPara="1" rIns="256025" wrap="square" tIns="192000">
              <a:noAutofit/>
            </a:bodyPr>
            <a:lstStyle/>
            <a:p>
              <a:pPr indent="-209550" lvl="1" marL="285750" marR="0" rtl="0" algn="l">
                <a:lnSpc>
                  <a:spcPct val="10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Permanent </a:t>
              </a:r>
              <a:r>
                <a:rPr lang="en-US" sz="2400">
                  <a:solidFill>
                    <a:schemeClr val="dk1"/>
                  </a:solidFill>
                  <a:latin typeface="Calibri"/>
                  <a:ea typeface="Calibri"/>
                  <a:cs typeface="Calibri"/>
                  <a:sym typeface="Calibri"/>
                </a:rPr>
                <a:t>Operations Manager in place</a:t>
              </a:r>
              <a:endParaRPr b="0" i="0" sz="2400" u="none" cap="none" strike="noStrike">
                <a:solidFill>
                  <a:schemeClr val="dk1"/>
                </a:solidFill>
                <a:latin typeface="Calibri"/>
                <a:ea typeface="Calibri"/>
                <a:cs typeface="Calibri"/>
                <a:sym typeface="Calibri"/>
              </a:endParaRPr>
            </a:p>
            <a:p>
              <a:pPr indent="-209550" lvl="1" marL="285750" marR="0" rtl="0" algn="l">
                <a:lnSpc>
                  <a:spcPct val="10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Implementation of strategic plan</a:t>
              </a:r>
              <a:endParaRPr b="0" i="0" sz="2400" u="none" cap="none" strike="noStrike">
                <a:solidFill>
                  <a:schemeClr val="dk1"/>
                </a:solidFill>
                <a:latin typeface="Calibri"/>
                <a:ea typeface="Calibri"/>
                <a:cs typeface="Calibri"/>
                <a:sym typeface="Calibri"/>
              </a:endParaRPr>
            </a:p>
            <a:p>
              <a:pPr indent="-209550" lvl="1" marL="285750" marR="0" rtl="0" algn="l">
                <a:lnSpc>
                  <a:spcPct val="10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Board recruitment and succession planning for stability</a:t>
              </a:r>
              <a:endParaRPr sz="2400">
                <a:solidFill>
                  <a:schemeClr val="dk1"/>
                </a:solidFill>
                <a:latin typeface="Calibri"/>
                <a:ea typeface="Calibri"/>
                <a:cs typeface="Calibri"/>
                <a:sym typeface="Calibri"/>
              </a:endParaRPr>
            </a:p>
            <a:p>
              <a:pPr indent="-209550" lvl="1" marL="285750" marR="0" rtl="0" algn="l">
                <a:lnSpc>
                  <a:spcPct val="10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Engage new community organizations/partnerships</a:t>
              </a:r>
              <a:endParaRPr sz="2400">
                <a:solidFill>
                  <a:schemeClr val="dk1"/>
                </a:solidFill>
                <a:latin typeface="Calibri"/>
                <a:ea typeface="Calibri"/>
                <a:cs typeface="Calibri"/>
                <a:sym typeface="Calibri"/>
              </a:endParaRPr>
            </a:p>
            <a:p>
              <a:pPr indent="-209550" lvl="1" marL="285750" marR="0" rtl="0" algn="l">
                <a:lnSpc>
                  <a:spcPct val="100000"/>
                </a:lnSpc>
                <a:spcBef>
                  <a:spcPts val="100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Trauma-informed training</a:t>
              </a:r>
              <a:endParaRPr sz="2400">
                <a:solidFill>
                  <a:schemeClr val="dk1"/>
                </a:solidFill>
                <a:latin typeface="Calibri"/>
                <a:ea typeface="Calibri"/>
                <a:cs typeface="Calibri"/>
                <a:sym typeface="Calibri"/>
              </a:endParaRPr>
            </a:p>
            <a:p>
              <a:pPr indent="0" lvl="0" marL="914400" marR="0" rtl="0" algn="l">
                <a:lnSpc>
                  <a:spcPct val="100000"/>
                </a:lnSpc>
                <a:spcBef>
                  <a:spcPts val="1000"/>
                </a:spcBef>
                <a:spcAft>
                  <a:spcPts val="0"/>
                </a:spcAft>
                <a:buNone/>
              </a:pPr>
              <a:r>
                <a:t/>
              </a:r>
              <a:endParaRPr sz="26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g2499b02c419_0_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Strategic Goals</a:t>
            </a:r>
            <a:endParaRPr/>
          </a:p>
        </p:txBody>
      </p:sp>
      <p:sp>
        <p:nvSpPr>
          <p:cNvPr id="188" name="Google Shape;188;g2499b02c419_0_5"/>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lnSpcReduction="10000"/>
          </a:bodyPr>
          <a:lstStyle/>
          <a:p>
            <a:pPr indent="-361950" lvl="0" marL="457200" rtl="0" algn="l">
              <a:spcBef>
                <a:spcPts val="1000"/>
              </a:spcBef>
              <a:spcAft>
                <a:spcPts val="0"/>
              </a:spcAft>
              <a:buSzPts val="2100"/>
              <a:buChar char="•"/>
            </a:pPr>
            <a:r>
              <a:rPr lang="en-US" sz="3100"/>
              <a:t>Stability &amp; Sustainability</a:t>
            </a:r>
            <a:endParaRPr sz="3100">
              <a:highlight>
                <a:srgbClr val="FFE8CA"/>
              </a:highlight>
            </a:endParaRPr>
          </a:p>
          <a:p>
            <a:pPr indent="-361950" lvl="1" marL="914400" rtl="0" algn="l">
              <a:spcBef>
                <a:spcPts val="1000"/>
              </a:spcBef>
              <a:spcAft>
                <a:spcPts val="0"/>
              </a:spcAft>
              <a:buSzPts val="2100"/>
              <a:buChar char="•"/>
            </a:pPr>
            <a:r>
              <a:rPr lang="en-US" sz="2700"/>
              <a:t>all cats we rescue find loving homes quickly, our programs are effective, our volunteers feel engaged and valued, and that we are fiscally responsible to support our operations.</a:t>
            </a:r>
            <a:endParaRPr sz="2700"/>
          </a:p>
          <a:p>
            <a:pPr indent="-361950" lvl="0" marL="457200" rtl="0" algn="l">
              <a:spcBef>
                <a:spcPts val="1000"/>
              </a:spcBef>
              <a:spcAft>
                <a:spcPts val="0"/>
              </a:spcAft>
              <a:buSzPts val="2100"/>
              <a:buChar char="•"/>
            </a:pPr>
            <a:r>
              <a:rPr lang="en-US" sz="3100"/>
              <a:t>Data Driven Decision Making</a:t>
            </a:r>
            <a:endParaRPr sz="3100"/>
          </a:p>
          <a:p>
            <a:pPr indent="-361950" lvl="0" marL="457200" rtl="0" algn="l">
              <a:spcBef>
                <a:spcPts val="1000"/>
              </a:spcBef>
              <a:spcAft>
                <a:spcPts val="0"/>
              </a:spcAft>
              <a:buSzPts val="2100"/>
              <a:buChar char="•"/>
            </a:pPr>
            <a:r>
              <a:rPr lang="en-US" sz="3100"/>
              <a:t>Stabilizing Operations</a:t>
            </a:r>
            <a:endParaRPr sz="3100"/>
          </a:p>
          <a:p>
            <a:pPr indent="-361950" lvl="0" marL="457200" rtl="0" algn="l">
              <a:spcBef>
                <a:spcPts val="1000"/>
              </a:spcBef>
              <a:spcAft>
                <a:spcPts val="0"/>
              </a:spcAft>
              <a:buSzPts val="2100"/>
              <a:buChar char="•"/>
            </a:pPr>
            <a:r>
              <a:rPr lang="en-US" sz="3100"/>
              <a:t>Improving Work Environments (Operations Manager)</a:t>
            </a:r>
            <a:endParaRPr sz="3100"/>
          </a:p>
          <a:p>
            <a:pPr indent="-361950" lvl="0" marL="457200" rtl="0" algn="l">
              <a:spcBef>
                <a:spcPts val="1000"/>
              </a:spcBef>
              <a:spcAft>
                <a:spcPts val="0"/>
              </a:spcAft>
              <a:buSzPts val="2100"/>
              <a:buChar char="•"/>
            </a:pPr>
            <a:r>
              <a:rPr lang="en-US" sz="3100"/>
              <a:t>Community Relationships and Education</a:t>
            </a:r>
            <a:endParaRPr sz="3100"/>
          </a:p>
          <a:p>
            <a:pPr indent="0" lvl="0" marL="0" rtl="0" algn="l">
              <a:spcBef>
                <a:spcPts val="10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g8ed695367a_0_0"/>
          <p:cNvSpPr txBox="1"/>
          <p:nvPr>
            <p:ph type="title"/>
          </p:nvPr>
        </p:nvSpPr>
        <p:spPr>
          <a:xfrm>
            <a:off x="416960" y="239051"/>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VOLUNTEER TEAM </a:t>
            </a:r>
            <a:endParaRPr>
              <a:solidFill>
                <a:srgbClr val="FF0000"/>
              </a:solidFill>
            </a:endParaRPr>
          </a:p>
        </p:txBody>
      </p:sp>
      <p:grpSp>
        <p:nvGrpSpPr>
          <p:cNvPr id="194" name="Google Shape;194;g8ed695367a_0_0"/>
          <p:cNvGrpSpPr/>
          <p:nvPr/>
        </p:nvGrpSpPr>
        <p:grpSpPr>
          <a:xfrm>
            <a:off x="550725" y="1442100"/>
            <a:ext cx="11208732" cy="5176825"/>
            <a:chOff x="131039" y="-248576"/>
            <a:chExt cx="10974964" cy="5176825"/>
          </a:xfrm>
        </p:grpSpPr>
        <p:sp>
          <p:nvSpPr>
            <p:cNvPr id="195" name="Google Shape;195;g8ed695367a_0_0"/>
            <p:cNvSpPr/>
            <p:nvPr/>
          </p:nvSpPr>
          <p:spPr>
            <a:xfrm>
              <a:off x="131039" y="2500823"/>
              <a:ext cx="10974600" cy="7488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Goals</a:t>
              </a:r>
              <a:endParaRPr b="1" i="0" sz="2300" u="none" cap="none" strike="noStrike">
                <a:solidFill>
                  <a:srgbClr val="FFFFFF"/>
                </a:solidFill>
                <a:latin typeface="Arial"/>
                <a:ea typeface="Arial"/>
                <a:cs typeface="Arial"/>
                <a:sym typeface="Arial"/>
              </a:endParaRPr>
            </a:p>
          </p:txBody>
        </p:sp>
        <p:sp>
          <p:nvSpPr>
            <p:cNvPr id="196" name="Google Shape;196;g8ed695367a_0_0"/>
            <p:cNvSpPr/>
            <p:nvPr/>
          </p:nvSpPr>
          <p:spPr>
            <a:xfrm>
              <a:off x="131039" y="3277349"/>
              <a:ext cx="10974600" cy="1650900"/>
            </a:xfrm>
            <a:prstGeom prst="rect">
              <a:avLst/>
            </a:prstGeom>
            <a:solidFill>
              <a:srgbClr val="F7D5CB">
                <a:alpha val="89019"/>
              </a:srgbClr>
            </a:solidFill>
            <a:ln cap="flat" cmpd="sng" w="12700">
              <a:solidFill>
                <a:srgbClr val="F7D5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355600" lvl="1" marL="400050" marR="0" rtl="0" algn="l">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More active recruitment strategies for Mosaic volunteering</a:t>
              </a:r>
              <a:endParaRPr sz="2000">
                <a:solidFill>
                  <a:schemeClr val="dk1"/>
                </a:solidFill>
                <a:latin typeface="Calibri"/>
                <a:ea typeface="Calibri"/>
                <a:cs typeface="Calibri"/>
                <a:sym typeface="Calibri"/>
              </a:endParaRPr>
            </a:p>
            <a:p>
              <a:pPr indent="-355600" lvl="1" marL="400050" marR="0" rtl="0" algn="l">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Clean up the volunteer role descriptions on the website</a:t>
              </a:r>
              <a:endParaRPr b="0" i="0" sz="2000" u="none" cap="none" strike="noStrike">
                <a:solidFill>
                  <a:schemeClr val="dk1"/>
                </a:solidFill>
                <a:latin typeface="Calibri"/>
                <a:ea typeface="Calibri"/>
                <a:cs typeface="Calibri"/>
                <a:sym typeface="Calibri"/>
              </a:endParaRPr>
            </a:p>
            <a:p>
              <a:pPr indent="-355600" lvl="1" marL="400050" marR="0" rtl="0" algn="l">
                <a:lnSpc>
                  <a:spcPct val="90000"/>
                </a:lnSpc>
                <a:spcBef>
                  <a:spcPts val="0"/>
                </a:spcBef>
                <a:spcAft>
                  <a:spcPts val="0"/>
                </a:spcAft>
                <a:buClr>
                  <a:schemeClr val="dk1"/>
                </a:buClr>
                <a:buSzPts val="2000"/>
                <a:buFont typeface="Calibri"/>
                <a:buChar char="•"/>
              </a:pPr>
              <a:r>
                <a:rPr lang="en-US" sz="2000">
                  <a:solidFill>
                    <a:schemeClr val="dk1"/>
                  </a:solidFill>
                  <a:latin typeface="Calibri"/>
                  <a:ea typeface="Calibri"/>
                  <a:cs typeface="Calibri"/>
                  <a:sym typeface="Calibri"/>
                </a:rPr>
                <a:t>More volunteer engagement events</a:t>
              </a:r>
              <a:endParaRPr b="0" i="0" sz="2000" u="none" cap="none" strike="noStrike">
                <a:solidFill>
                  <a:schemeClr val="dk1"/>
                </a:solidFill>
                <a:latin typeface="Calibri"/>
                <a:ea typeface="Calibri"/>
                <a:cs typeface="Calibri"/>
                <a:sym typeface="Calibri"/>
              </a:endParaRPr>
            </a:p>
            <a:p>
              <a:pPr indent="-355600" lvl="1" marL="400050" marR="0" rtl="0" algn="l">
                <a:lnSpc>
                  <a:spcPct val="90000"/>
                </a:lnSpc>
                <a:spcBef>
                  <a:spcPts val="0"/>
                </a:spcBef>
                <a:spcAft>
                  <a:spcPts val="0"/>
                </a:spcAft>
                <a:buClr>
                  <a:srgbClr val="000000"/>
                </a:buClr>
                <a:buSzPts val="2000"/>
                <a:buFont typeface="Calibri"/>
                <a:buChar char="•"/>
              </a:pPr>
              <a:r>
                <a:rPr b="0" i="0" lang="en-US" sz="2000" u="none" cap="none" strike="noStrike">
                  <a:solidFill>
                    <a:srgbClr val="000000"/>
                  </a:solidFill>
                  <a:latin typeface="Calibri"/>
                  <a:ea typeface="Calibri"/>
                  <a:cs typeface="Calibri"/>
                  <a:sym typeface="Calibri"/>
                </a:rPr>
                <a:t>Continued focus on pre-screening fosters to assist Pet Rescue with less issues finding fosters and having to transfer cats between homes</a:t>
              </a:r>
              <a:endParaRPr b="0" i="0" sz="2000" u="none" cap="none" strike="noStrike">
                <a:solidFill>
                  <a:srgbClr val="000000"/>
                </a:solidFill>
                <a:latin typeface="Calibri"/>
                <a:ea typeface="Calibri"/>
                <a:cs typeface="Calibri"/>
                <a:sym typeface="Calibri"/>
              </a:endParaRPr>
            </a:p>
          </p:txBody>
        </p:sp>
        <p:sp>
          <p:nvSpPr>
            <p:cNvPr id="197" name="Google Shape;197;g8ed695367a_0_0"/>
            <p:cNvSpPr/>
            <p:nvPr/>
          </p:nvSpPr>
          <p:spPr>
            <a:xfrm>
              <a:off x="5978403" y="-248576"/>
              <a:ext cx="5127600" cy="7488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Challenges</a:t>
              </a:r>
              <a:endParaRPr b="0" i="0" sz="2300" u="none" cap="none" strike="noStrike">
                <a:solidFill>
                  <a:srgbClr val="000000"/>
                </a:solidFill>
                <a:latin typeface="Arial"/>
                <a:ea typeface="Arial"/>
                <a:cs typeface="Arial"/>
                <a:sym typeface="Arial"/>
              </a:endParaRPr>
            </a:p>
          </p:txBody>
        </p:sp>
        <p:sp>
          <p:nvSpPr>
            <p:cNvPr id="198" name="Google Shape;198;g8ed695367a_0_0"/>
            <p:cNvSpPr/>
            <p:nvPr/>
          </p:nvSpPr>
          <p:spPr>
            <a:xfrm>
              <a:off x="5978317" y="500224"/>
              <a:ext cx="5127600" cy="1972800"/>
            </a:xfrm>
            <a:prstGeom prst="rect">
              <a:avLst/>
            </a:prstGeom>
            <a:solidFill>
              <a:srgbClr val="F7D5CB">
                <a:alpha val="89019"/>
              </a:srgbClr>
            </a:solidFill>
            <a:ln cap="flat" cmpd="sng" w="12700">
              <a:solidFill>
                <a:srgbClr val="F7D5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203200" lvl="1" marL="228600" marR="0" rtl="0" algn="l">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Bringing on new fosters after initial interest</a:t>
              </a:r>
              <a:endParaRPr sz="2200">
                <a:solidFill>
                  <a:schemeClr val="dk1"/>
                </a:solidFill>
                <a:latin typeface="Calibri"/>
                <a:ea typeface="Calibri"/>
                <a:cs typeface="Calibri"/>
                <a:sym typeface="Calibri"/>
              </a:endParaRPr>
            </a:p>
            <a:p>
              <a:pPr indent="-203200" lvl="1" marL="228600" marR="0" rtl="0" algn="l">
                <a:lnSpc>
                  <a:spcPct val="10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Last minute recruiting for Mosaic events; relying on the same people</a:t>
              </a:r>
              <a:endParaRPr sz="2200">
                <a:solidFill>
                  <a:schemeClr val="dk1"/>
                </a:solidFill>
                <a:latin typeface="Calibri"/>
                <a:ea typeface="Calibri"/>
                <a:cs typeface="Calibri"/>
                <a:sym typeface="Calibri"/>
              </a:endParaRPr>
            </a:p>
            <a:p>
              <a:pPr indent="-254000" lvl="1" marL="285750" marR="0" rtl="0" algn="l">
                <a:lnSpc>
                  <a:spcPct val="9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V</a:t>
              </a:r>
              <a:r>
                <a:rPr b="0" i="0" lang="en-US" sz="2200" u="none" cap="none" strike="noStrike">
                  <a:solidFill>
                    <a:schemeClr val="dk1"/>
                  </a:solidFill>
                  <a:latin typeface="Calibri"/>
                  <a:ea typeface="Calibri"/>
                  <a:cs typeface="Calibri"/>
                  <a:sym typeface="Calibri"/>
                </a:rPr>
                <a:t>olunteer co-ordinator </a:t>
              </a:r>
              <a:r>
                <a:rPr lang="en-US" sz="2200">
                  <a:solidFill>
                    <a:schemeClr val="dk1"/>
                  </a:solidFill>
                  <a:latin typeface="Calibri"/>
                  <a:ea typeface="Calibri"/>
                  <a:cs typeface="Calibri"/>
                  <a:sym typeface="Calibri"/>
                </a:rPr>
                <a:t>in 2022 </a:t>
              </a:r>
              <a:r>
                <a:rPr b="0" i="0" lang="en-US" sz="2200" u="none" cap="none" strike="noStrike">
                  <a:solidFill>
                    <a:schemeClr val="dk1"/>
                  </a:solidFill>
                  <a:latin typeface="Calibri"/>
                  <a:ea typeface="Calibri"/>
                  <a:cs typeface="Calibri"/>
                  <a:sym typeface="Calibri"/>
                </a:rPr>
                <a:t>located outside Saskatchewan </a:t>
              </a:r>
              <a:r>
                <a:rPr b="0" i="0" lang="en-US" sz="2200" u="none" cap="none" strike="noStrike">
                  <a:solidFill>
                    <a:schemeClr val="dk1"/>
                  </a:solidFill>
                  <a:latin typeface="Calibri"/>
                  <a:ea typeface="Calibri"/>
                  <a:cs typeface="Calibri"/>
                  <a:sym typeface="Calibri"/>
                </a:rPr>
                <a:t>– no one local</a:t>
              </a:r>
              <a:endParaRPr b="0" i="0" sz="2200" u="none" cap="none" strike="noStrike">
                <a:solidFill>
                  <a:schemeClr val="dk1"/>
                </a:solidFill>
                <a:latin typeface="Calibri"/>
                <a:ea typeface="Calibri"/>
                <a:cs typeface="Calibri"/>
                <a:sym typeface="Calibri"/>
              </a:endParaRPr>
            </a:p>
          </p:txBody>
        </p:sp>
      </p:grpSp>
      <p:grpSp>
        <p:nvGrpSpPr>
          <p:cNvPr id="199" name="Google Shape;199;g8ed695367a_0_0"/>
          <p:cNvGrpSpPr/>
          <p:nvPr/>
        </p:nvGrpSpPr>
        <p:grpSpPr>
          <a:xfrm>
            <a:off x="550727" y="1442106"/>
            <a:ext cx="5747776" cy="2721666"/>
            <a:chOff x="6403528" y="120837"/>
            <a:chExt cx="4775487" cy="2974498"/>
          </a:xfrm>
        </p:grpSpPr>
        <p:sp>
          <p:nvSpPr>
            <p:cNvPr id="200" name="Google Shape;200;g8ed695367a_0_0"/>
            <p:cNvSpPr/>
            <p:nvPr/>
          </p:nvSpPr>
          <p:spPr>
            <a:xfrm>
              <a:off x="6403615" y="120837"/>
              <a:ext cx="4775400" cy="748800"/>
            </a:xfrm>
            <a:prstGeom prst="rect">
              <a:avLst/>
            </a:prstGeom>
            <a:solidFill>
              <a:schemeClr val="accent2"/>
            </a:solidFill>
            <a:ln cap="flat" cmpd="sng" w="12700">
              <a:solidFill>
                <a:schemeClr val="accent2"/>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1" i="0" lang="en-US" sz="2300" u="none" cap="none" strike="noStrike">
                  <a:solidFill>
                    <a:srgbClr val="FFFFFF"/>
                  </a:solidFill>
                  <a:latin typeface="Arial"/>
                  <a:ea typeface="Arial"/>
                  <a:cs typeface="Arial"/>
                  <a:sym typeface="Arial"/>
                </a:rPr>
                <a:t>Highlights</a:t>
              </a:r>
              <a:endParaRPr b="0" i="0" sz="2300" u="none" cap="none" strike="noStrike">
                <a:solidFill>
                  <a:srgbClr val="000000"/>
                </a:solidFill>
                <a:latin typeface="Arial"/>
                <a:ea typeface="Arial"/>
                <a:cs typeface="Arial"/>
                <a:sym typeface="Arial"/>
              </a:endParaRPr>
            </a:p>
          </p:txBody>
        </p:sp>
        <p:sp>
          <p:nvSpPr>
            <p:cNvPr id="201" name="Google Shape;201;g8ed695367a_0_0"/>
            <p:cNvSpPr/>
            <p:nvPr/>
          </p:nvSpPr>
          <p:spPr>
            <a:xfrm>
              <a:off x="6403528" y="869635"/>
              <a:ext cx="4775400" cy="2225700"/>
            </a:xfrm>
            <a:prstGeom prst="rect">
              <a:avLst/>
            </a:prstGeom>
            <a:solidFill>
              <a:srgbClr val="F7D5CB">
                <a:alpha val="89019"/>
              </a:srgbClr>
            </a:solidFill>
            <a:ln cap="flat" cmpd="sng" w="12700">
              <a:solidFill>
                <a:srgbClr val="F7D5CB">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260350" lvl="1" marL="285750" marR="0" rtl="0" algn="l">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Core, passionate team of volunteers</a:t>
              </a:r>
              <a:endParaRPr sz="2300">
                <a:solidFill>
                  <a:schemeClr val="dk1"/>
                </a:solidFill>
                <a:latin typeface="Calibri"/>
                <a:ea typeface="Calibri"/>
                <a:cs typeface="Calibri"/>
                <a:sym typeface="Calibri"/>
              </a:endParaRPr>
            </a:p>
            <a:p>
              <a:pPr indent="-260350" lvl="1" marL="285750" marR="0" rtl="0" algn="l">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40 people </a:t>
              </a:r>
              <a:r>
                <a:rPr lang="en-US" sz="2300">
                  <a:solidFill>
                    <a:schemeClr val="dk1"/>
                  </a:solidFill>
                  <a:latin typeface="Calibri"/>
                  <a:ea typeface="Calibri"/>
                  <a:cs typeface="Calibri"/>
                  <a:sym typeface="Calibri"/>
                </a:rPr>
                <a:t>volunteered</a:t>
              </a:r>
              <a:r>
                <a:rPr lang="en-US" sz="2300">
                  <a:solidFill>
                    <a:schemeClr val="dk1"/>
                  </a:solidFill>
                  <a:latin typeface="Calibri"/>
                  <a:ea typeface="Calibri"/>
                  <a:cs typeface="Calibri"/>
                  <a:sym typeface="Calibri"/>
                </a:rPr>
                <a:t> for at least 1 Mosaic event</a:t>
              </a:r>
              <a:endParaRPr b="0" i="0" sz="2300" u="none" cap="none" strike="noStrike">
                <a:solidFill>
                  <a:schemeClr val="dk1"/>
                </a:solidFill>
                <a:latin typeface="Calibri"/>
                <a:ea typeface="Calibri"/>
                <a:cs typeface="Calibri"/>
                <a:sym typeface="Calibri"/>
              </a:endParaRPr>
            </a:p>
            <a:p>
              <a:pPr indent="-260350" lvl="1" marL="285750" marR="0" rtl="0" algn="l">
                <a:lnSpc>
                  <a:spcPct val="90000"/>
                </a:lnSpc>
                <a:spcBef>
                  <a:spcPts val="0"/>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Fun c</a:t>
              </a:r>
              <a:r>
                <a:rPr b="0" i="0" lang="en-US" sz="2300" u="none" cap="none" strike="noStrike">
                  <a:solidFill>
                    <a:schemeClr val="dk1"/>
                  </a:solidFill>
                  <a:latin typeface="Calibri"/>
                  <a:ea typeface="Calibri"/>
                  <a:cs typeface="Calibri"/>
                  <a:sym typeface="Calibri"/>
                </a:rPr>
                <a:t>at beds</a:t>
              </a:r>
              <a:r>
                <a:rPr lang="en-US" sz="2300">
                  <a:solidFill>
                    <a:schemeClr val="dk1"/>
                  </a:solidFill>
                  <a:latin typeface="Calibri"/>
                  <a:ea typeface="Calibri"/>
                  <a:cs typeface="Calibri"/>
                  <a:sym typeface="Calibri"/>
                </a:rPr>
                <a:t> </a:t>
              </a:r>
              <a:r>
                <a:rPr b="0" i="0" lang="en-US" sz="2300" u="none" cap="none" strike="noStrike">
                  <a:solidFill>
                    <a:schemeClr val="dk1"/>
                  </a:solidFill>
                  <a:latin typeface="Calibri"/>
                  <a:ea typeface="Calibri"/>
                  <a:cs typeface="Calibri"/>
                  <a:sym typeface="Calibri"/>
                </a:rPr>
                <a:t>made by a volunteer</a:t>
              </a:r>
              <a:endParaRPr b="0" i="0" sz="23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3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FUNDRAISING  </a:t>
            </a:r>
            <a:endParaRPr/>
          </a:p>
        </p:txBody>
      </p:sp>
      <p:grpSp>
        <p:nvGrpSpPr>
          <p:cNvPr id="207" name="Google Shape;207;p5"/>
          <p:cNvGrpSpPr/>
          <p:nvPr/>
        </p:nvGrpSpPr>
        <p:grpSpPr>
          <a:xfrm>
            <a:off x="431423" y="1779200"/>
            <a:ext cx="11329034" cy="4913475"/>
            <a:chOff x="3547" y="248353"/>
            <a:chExt cx="11329034" cy="4913475"/>
          </a:xfrm>
        </p:grpSpPr>
        <p:sp>
          <p:nvSpPr>
            <p:cNvPr id="208" name="Google Shape;208;p5"/>
            <p:cNvSpPr/>
            <p:nvPr/>
          </p:nvSpPr>
          <p:spPr>
            <a:xfrm>
              <a:off x="3547" y="248353"/>
              <a:ext cx="3478693" cy="1156800"/>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5"/>
            <p:cNvSpPr txBox="1"/>
            <p:nvPr/>
          </p:nvSpPr>
          <p:spPr>
            <a:xfrm>
              <a:off x="3548" y="248366"/>
              <a:ext cx="3478690" cy="1156800"/>
            </a:xfrm>
            <a:prstGeom prst="rect">
              <a:avLst/>
            </a:prstGeom>
            <a:noFill/>
            <a:ln>
              <a:noFill/>
            </a:ln>
          </p:spPr>
          <p:txBody>
            <a:bodyPr anchorCtr="0" anchor="ctr" bIns="130025" lIns="227575" spcFirstLastPara="1" rIns="227575" wrap="square" tIns="130025">
              <a:noAutofit/>
            </a:bodyPr>
            <a:lstStyle/>
            <a:p>
              <a:pPr indent="0" lvl="0" marL="0" marR="0" rtl="0" algn="ctr">
                <a:lnSpc>
                  <a:spcPct val="9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Fundraising numbers</a:t>
              </a:r>
              <a:endParaRPr b="0" i="0" sz="1400" u="none" cap="none" strike="noStrike">
                <a:solidFill>
                  <a:srgbClr val="000000"/>
                </a:solidFill>
                <a:latin typeface="Arial"/>
                <a:ea typeface="Arial"/>
                <a:cs typeface="Arial"/>
                <a:sym typeface="Arial"/>
              </a:endParaRPr>
            </a:p>
          </p:txBody>
        </p:sp>
        <p:sp>
          <p:nvSpPr>
            <p:cNvPr id="210" name="Google Shape;210;p5"/>
            <p:cNvSpPr/>
            <p:nvPr/>
          </p:nvSpPr>
          <p:spPr>
            <a:xfrm>
              <a:off x="3554" y="1405222"/>
              <a:ext cx="3478693" cy="3756600"/>
            </a:xfrm>
            <a:prstGeom prst="rect">
              <a:avLst/>
            </a:prstGeom>
            <a:solidFill>
              <a:srgbClr val="FFE8CA">
                <a:alpha val="89019"/>
              </a:srgbClr>
            </a:solidFill>
            <a:ln cap="flat" cmpd="sng" w="12700">
              <a:solidFill>
                <a:srgbClr val="FFE8C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5"/>
            <p:cNvSpPr txBox="1"/>
            <p:nvPr/>
          </p:nvSpPr>
          <p:spPr>
            <a:xfrm>
              <a:off x="3548" y="1405217"/>
              <a:ext cx="3478691" cy="3756600"/>
            </a:xfrm>
            <a:prstGeom prst="rect">
              <a:avLst/>
            </a:prstGeom>
            <a:noFill/>
            <a:ln>
              <a:noFill/>
            </a:ln>
          </p:spPr>
          <p:txBody>
            <a:bodyPr anchorCtr="0" anchor="t" bIns="184000" lIns="122675" spcFirstLastPara="1" rIns="163575" wrap="square" tIns="122675">
              <a:noAutofit/>
            </a:bodyPr>
            <a:lstStyle/>
            <a:p>
              <a:pPr indent="-228600" lvl="1" marL="228600" marR="0" rtl="0" algn="l">
                <a:lnSpc>
                  <a:spcPct val="90000"/>
                </a:lnSpc>
                <a:spcBef>
                  <a:spcPts val="0"/>
                </a:spcBef>
                <a:spcAft>
                  <a:spcPts val="0"/>
                </a:spcAft>
                <a:buClr>
                  <a:srgbClr val="000000"/>
                </a:buClr>
                <a:buSzPts val="2300"/>
                <a:buFont typeface="Calibri"/>
                <a:buChar char="•"/>
              </a:pPr>
              <a:r>
                <a:rPr lang="en-US" sz="2000">
                  <a:latin typeface="Calibri"/>
                  <a:ea typeface="Calibri"/>
                  <a:cs typeface="Calibri"/>
                  <a:sym typeface="Calibri"/>
                </a:rPr>
                <a:t>~</a:t>
              </a:r>
              <a:r>
                <a:rPr b="0" i="0" lang="en-US" sz="2000" u="none" cap="none" strike="noStrike">
                  <a:solidFill>
                    <a:srgbClr val="000000"/>
                  </a:solidFill>
                  <a:latin typeface="Calibri"/>
                  <a:ea typeface="Calibri"/>
                  <a:cs typeface="Calibri"/>
                  <a:sym typeface="Calibri"/>
                </a:rPr>
                <a:t>$ 57K net total - mostly from events</a:t>
              </a:r>
              <a:endParaRPr b="0" i="0" sz="2000" u="none" cap="none" strike="noStrike">
                <a:solidFill>
                  <a:srgbClr val="000000"/>
                </a:solidFill>
                <a:latin typeface="Calibri"/>
                <a:ea typeface="Calibri"/>
                <a:cs typeface="Calibri"/>
                <a:sym typeface="Calibri"/>
              </a:endParaRPr>
            </a:p>
            <a:p>
              <a:pPr indent="-317500" lvl="2" marL="571500" marR="0" rtl="0" algn="l">
                <a:lnSpc>
                  <a:spcPct val="90000"/>
                </a:lnSpc>
                <a:spcBef>
                  <a:spcPts val="1000"/>
                </a:spcBef>
                <a:spcAft>
                  <a:spcPts val="0"/>
                </a:spcAft>
                <a:buClr>
                  <a:srgbClr val="000000"/>
                </a:buClr>
                <a:buSzPts val="2300"/>
                <a:buFont typeface="Calibri"/>
                <a:buChar char="•"/>
              </a:pPr>
              <a:r>
                <a:rPr lang="en-US" sz="2000">
                  <a:latin typeface="Calibri"/>
                  <a:ea typeface="Calibri"/>
                  <a:cs typeface="Calibri"/>
                  <a:sym typeface="Calibri"/>
                </a:rPr>
                <a:t>O</a:t>
              </a:r>
              <a:r>
                <a:rPr b="0" i="0" lang="en-US" sz="2000" u="none" cap="none" strike="noStrike">
                  <a:solidFill>
                    <a:srgbClr val="000000"/>
                  </a:solidFill>
                  <a:latin typeface="Calibri"/>
                  <a:ea typeface="Calibri"/>
                  <a:cs typeface="Calibri"/>
                  <a:sym typeface="Calibri"/>
                </a:rPr>
                <a:t>nline silent auction </a:t>
              </a:r>
              <a:r>
                <a:rPr lang="en-US" sz="2000">
                  <a:latin typeface="Calibri"/>
                  <a:ea typeface="Calibri"/>
                  <a:cs typeface="Calibri"/>
                  <a:sym typeface="Calibri"/>
                </a:rPr>
                <a:t>(7K)</a:t>
              </a:r>
              <a:endParaRPr b="0" i="0" sz="2000" u="none" cap="none" strike="noStrike">
                <a:solidFill>
                  <a:srgbClr val="000000"/>
                </a:solidFill>
                <a:latin typeface="Calibri"/>
                <a:ea typeface="Calibri"/>
                <a:cs typeface="Calibri"/>
                <a:sym typeface="Calibri"/>
              </a:endParaRPr>
            </a:p>
            <a:p>
              <a:pPr indent="-317500" lvl="2" marL="571500" marR="0" rtl="0" algn="l">
                <a:lnSpc>
                  <a:spcPct val="90000"/>
                </a:lnSpc>
                <a:spcBef>
                  <a:spcPts val="1000"/>
                </a:spcBef>
                <a:spcAft>
                  <a:spcPts val="0"/>
                </a:spcAft>
                <a:buClr>
                  <a:srgbClr val="000000"/>
                </a:buClr>
                <a:buSzPts val="2300"/>
                <a:buFont typeface="Calibri"/>
                <a:buChar char="•"/>
              </a:pPr>
              <a:r>
                <a:rPr lang="en-US" sz="2000">
                  <a:latin typeface="Calibri"/>
                  <a:ea typeface="Calibri"/>
                  <a:cs typeface="Calibri"/>
                  <a:sym typeface="Calibri"/>
                </a:rPr>
                <a:t>2</a:t>
              </a:r>
              <a:r>
                <a:rPr b="0" i="0" lang="en-US" sz="2000" u="none" cap="none" strike="noStrike">
                  <a:solidFill>
                    <a:srgbClr val="000000"/>
                  </a:solidFill>
                  <a:latin typeface="Calibri"/>
                  <a:ea typeface="Calibri"/>
                  <a:cs typeface="Calibri"/>
                  <a:sym typeface="Calibri"/>
                </a:rPr>
                <a:t> plant fundraisers (2</a:t>
              </a:r>
              <a:r>
                <a:rPr lang="en-US" sz="2000">
                  <a:latin typeface="Calibri"/>
                  <a:ea typeface="Calibri"/>
                  <a:cs typeface="Calibri"/>
                  <a:sym typeface="Calibri"/>
                </a:rPr>
                <a:t>1</a:t>
              </a:r>
              <a:r>
                <a:rPr b="0" i="0" lang="en-US" sz="2000" u="none" cap="none" strike="noStrike">
                  <a:solidFill>
                    <a:srgbClr val="000000"/>
                  </a:solidFill>
                  <a:latin typeface="Calibri"/>
                  <a:ea typeface="Calibri"/>
                  <a:cs typeface="Calibri"/>
                  <a:sym typeface="Calibri"/>
                </a:rPr>
                <a:t>K)</a:t>
              </a:r>
              <a:endParaRPr b="0" i="0" sz="2000" u="none" cap="none" strike="noStrike">
                <a:solidFill>
                  <a:srgbClr val="000000"/>
                </a:solidFill>
                <a:latin typeface="Calibri"/>
                <a:ea typeface="Calibri"/>
                <a:cs typeface="Calibri"/>
                <a:sym typeface="Calibri"/>
              </a:endParaRPr>
            </a:p>
            <a:p>
              <a:pPr indent="-298450" lvl="2" marL="571500" marR="0" rtl="0" algn="l">
                <a:lnSpc>
                  <a:spcPct val="90000"/>
                </a:lnSpc>
                <a:spcBef>
                  <a:spcPts val="1000"/>
                </a:spcBef>
                <a:spcAft>
                  <a:spcPts val="0"/>
                </a:spcAft>
                <a:buSzPts val="2000"/>
                <a:buFont typeface="Calibri"/>
                <a:buChar char="•"/>
              </a:pPr>
              <a:r>
                <a:rPr lang="en-US" sz="2000">
                  <a:latin typeface="Calibri"/>
                  <a:ea typeface="Calibri"/>
                  <a:cs typeface="Calibri"/>
                  <a:sym typeface="Calibri"/>
                </a:rPr>
                <a:t>In Good Taste (5K)</a:t>
              </a:r>
              <a:endParaRPr sz="2000">
                <a:latin typeface="Calibri"/>
                <a:ea typeface="Calibri"/>
                <a:cs typeface="Calibri"/>
                <a:sym typeface="Calibri"/>
              </a:endParaRPr>
            </a:p>
            <a:p>
              <a:pPr indent="-298450" lvl="2" marL="571500" marR="0" rtl="0" algn="l">
                <a:lnSpc>
                  <a:spcPct val="90000"/>
                </a:lnSpc>
                <a:spcBef>
                  <a:spcPts val="1000"/>
                </a:spcBef>
                <a:spcAft>
                  <a:spcPts val="0"/>
                </a:spcAft>
                <a:buSzPts val="2000"/>
                <a:buFont typeface="Calibri"/>
                <a:buChar char="•"/>
              </a:pPr>
              <a:r>
                <a:rPr lang="en-US" sz="2000">
                  <a:latin typeface="Calibri"/>
                  <a:ea typeface="Calibri"/>
                  <a:cs typeface="Calibri"/>
                  <a:sym typeface="Calibri"/>
                </a:rPr>
                <a:t>Clothing/Calendars (5K)</a:t>
              </a:r>
              <a:endParaRPr sz="2000">
                <a:latin typeface="Calibri"/>
                <a:ea typeface="Calibri"/>
                <a:cs typeface="Calibri"/>
                <a:sym typeface="Calibri"/>
              </a:endParaRPr>
            </a:p>
            <a:p>
              <a:pPr indent="-298450" lvl="2" marL="571500" marR="0" rtl="0" algn="l">
                <a:lnSpc>
                  <a:spcPct val="90000"/>
                </a:lnSpc>
                <a:spcBef>
                  <a:spcPts val="1000"/>
                </a:spcBef>
                <a:spcAft>
                  <a:spcPts val="0"/>
                </a:spcAft>
                <a:buSzPts val="2000"/>
                <a:buFont typeface="Calibri"/>
                <a:buChar char="•"/>
              </a:pPr>
              <a:r>
                <a:rPr lang="en-US" sz="2000">
                  <a:latin typeface="Calibri"/>
                  <a:ea typeface="Calibri"/>
                  <a:cs typeface="Calibri"/>
                  <a:sym typeface="Calibri"/>
                </a:rPr>
                <a:t>Mosaic $25K</a:t>
              </a:r>
              <a:endParaRPr sz="2000">
                <a:latin typeface="Calibri"/>
                <a:ea typeface="Calibri"/>
                <a:cs typeface="Calibri"/>
                <a:sym typeface="Calibri"/>
              </a:endParaRPr>
            </a:p>
            <a:p>
              <a:pPr indent="-317500" lvl="2" marL="571500" marR="0" rtl="0" algn="l">
                <a:lnSpc>
                  <a:spcPct val="90000"/>
                </a:lnSpc>
                <a:spcBef>
                  <a:spcPts val="2000"/>
                </a:spcBef>
                <a:spcAft>
                  <a:spcPts val="1000"/>
                </a:spcAft>
                <a:buClr>
                  <a:srgbClr val="000000"/>
                </a:buClr>
                <a:buSzPts val="2300"/>
                <a:buFont typeface="Calibri"/>
                <a:buChar char="•"/>
              </a:pPr>
              <a:r>
                <a:rPr b="0" i="0" lang="en-US" sz="2000" u="none" cap="none" strike="noStrike">
                  <a:solidFill>
                    <a:srgbClr val="000000"/>
                  </a:solidFill>
                  <a:latin typeface="Calibri"/>
                  <a:ea typeface="Calibri"/>
                  <a:cs typeface="Calibri"/>
                  <a:sym typeface="Calibri"/>
                </a:rPr>
                <a:t>Book sales created and ran by volunteers - $6.7</a:t>
              </a:r>
              <a:r>
                <a:rPr lang="en-US" sz="2000">
                  <a:latin typeface="Calibri"/>
                  <a:ea typeface="Calibri"/>
                  <a:cs typeface="Calibri"/>
                  <a:sym typeface="Calibri"/>
                </a:rPr>
                <a:t>K</a:t>
              </a:r>
              <a:endParaRPr b="0" i="0" sz="2000" u="none" cap="none" strike="noStrike">
                <a:solidFill>
                  <a:srgbClr val="000000"/>
                </a:solidFill>
                <a:latin typeface="Calibri"/>
                <a:ea typeface="Calibri"/>
                <a:cs typeface="Calibri"/>
                <a:sym typeface="Calibri"/>
              </a:endParaRPr>
            </a:p>
          </p:txBody>
        </p:sp>
        <p:sp>
          <p:nvSpPr>
            <p:cNvPr id="212" name="Google Shape;212;p5"/>
            <p:cNvSpPr/>
            <p:nvPr/>
          </p:nvSpPr>
          <p:spPr>
            <a:xfrm>
              <a:off x="3675474" y="248353"/>
              <a:ext cx="3987900" cy="1156800"/>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3200" u="none" cap="none" strike="noStrike">
                  <a:solidFill>
                    <a:schemeClr val="lt1"/>
                  </a:solidFill>
                  <a:latin typeface="Calibri"/>
                  <a:ea typeface="Calibri"/>
                  <a:cs typeface="Calibri"/>
                  <a:sym typeface="Calibri"/>
                </a:rPr>
                <a:t>Highlights &amp; Challenges</a:t>
              </a:r>
              <a:endParaRPr b="1" i="0" sz="3200" u="none" cap="none" strike="noStrike">
                <a:solidFill>
                  <a:schemeClr val="lt1"/>
                </a:solidFill>
                <a:latin typeface="Calibri"/>
                <a:ea typeface="Calibri"/>
                <a:cs typeface="Calibri"/>
                <a:sym typeface="Calibri"/>
              </a:endParaRPr>
            </a:p>
          </p:txBody>
        </p:sp>
        <p:sp>
          <p:nvSpPr>
            <p:cNvPr id="213" name="Google Shape;213;p5"/>
            <p:cNvSpPr/>
            <p:nvPr/>
          </p:nvSpPr>
          <p:spPr>
            <a:xfrm>
              <a:off x="3675474" y="1405228"/>
              <a:ext cx="3987900" cy="3756600"/>
            </a:xfrm>
            <a:prstGeom prst="rect">
              <a:avLst/>
            </a:prstGeom>
            <a:solidFill>
              <a:srgbClr val="FFE8CA">
                <a:alpha val="89019"/>
              </a:srgbClr>
            </a:solidFill>
            <a:ln cap="flat" cmpd="sng" w="12700">
              <a:solidFill>
                <a:srgbClr val="FFE8C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chemeClr val="dk1"/>
                </a:buClr>
                <a:buSzPts val="2300"/>
                <a:buFont typeface="Calibri"/>
                <a:buChar char="•"/>
              </a:pPr>
              <a:r>
                <a:rPr lang="en-US" sz="2000">
                  <a:solidFill>
                    <a:schemeClr val="dk1"/>
                  </a:solidFill>
                  <a:latin typeface="Calibri"/>
                  <a:ea typeface="Calibri"/>
                  <a:cs typeface="Calibri"/>
                  <a:sym typeface="Calibri"/>
                </a:rPr>
                <a:t>Book sales are big success</a:t>
              </a:r>
              <a:endParaRPr sz="2000">
                <a:solidFill>
                  <a:schemeClr val="dk1"/>
                </a:solidFill>
                <a:latin typeface="Calibri"/>
                <a:ea typeface="Calibri"/>
                <a:cs typeface="Calibri"/>
                <a:sym typeface="Calibri"/>
              </a:endParaRPr>
            </a:p>
            <a:p>
              <a:pPr indent="-228600" lvl="1" marL="228600" marR="0" rtl="0" algn="l">
                <a:lnSpc>
                  <a:spcPct val="90000"/>
                </a:lnSpc>
                <a:spcBef>
                  <a:spcPts val="0"/>
                </a:spcBef>
                <a:spcAft>
                  <a:spcPts val="0"/>
                </a:spcAft>
                <a:buClr>
                  <a:schemeClr val="dk1"/>
                </a:buClr>
                <a:buSzPts val="2300"/>
                <a:buFont typeface="Calibri"/>
                <a:buChar char="•"/>
              </a:pPr>
              <a:r>
                <a:rPr lang="en-US" sz="2000">
                  <a:solidFill>
                    <a:schemeClr val="dk1"/>
                  </a:solidFill>
                  <a:latin typeface="Calibri"/>
                  <a:ea typeface="Calibri"/>
                  <a:cs typeface="Calibri"/>
                  <a:sym typeface="Calibri"/>
                </a:rPr>
                <a:t>Focus</a:t>
              </a:r>
              <a:r>
                <a:rPr lang="en-US" sz="2000">
                  <a:solidFill>
                    <a:schemeClr val="dk1"/>
                  </a:solidFill>
                  <a:latin typeface="Calibri"/>
                  <a:ea typeface="Calibri"/>
                  <a:cs typeface="Calibri"/>
                  <a:sym typeface="Calibri"/>
                </a:rPr>
                <a:t> is on the most profitable events with reasonable work (50/50’s, OSA’s)</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300"/>
                <a:buFont typeface="Calibri"/>
                <a:buChar char="•"/>
              </a:pPr>
              <a:r>
                <a:rPr b="0" i="0" lang="en-US" sz="2000" u="none" cap="none" strike="noStrike">
                  <a:solidFill>
                    <a:schemeClr val="dk1"/>
                  </a:solidFill>
                  <a:latin typeface="Calibri"/>
                  <a:ea typeface="Calibri"/>
                  <a:cs typeface="Calibri"/>
                  <a:sym typeface="Calibri"/>
                </a:rPr>
                <a:t>Fundraising duties are concentrated on a small group of volunteers so can lose momentum</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1000"/>
                </a:spcBef>
                <a:spcAft>
                  <a:spcPts val="0"/>
                </a:spcAft>
                <a:buClr>
                  <a:schemeClr val="dk1"/>
                </a:buClr>
                <a:buSzPts val="2300"/>
                <a:buFont typeface="Calibri"/>
                <a:buChar char="•"/>
              </a:pPr>
              <a:r>
                <a:rPr lang="en-US" sz="2000">
                  <a:solidFill>
                    <a:schemeClr val="dk1"/>
                  </a:solidFill>
                  <a:latin typeface="Calibri"/>
                  <a:ea typeface="Calibri"/>
                  <a:cs typeface="Calibri"/>
                  <a:sym typeface="Calibri"/>
                </a:rPr>
                <a:t>Poorly managed events due to low volunteers can lead to more frustration and drop out</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sp>
          <p:nvSpPr>
            <p:cNvPr id="214" name="Google Shape;214;p5"/>
            <p:cNvSpPr/>
            <p:nvPr/>
          </p:nvSpPr>
          <p:spPr>
            <a:xfrm>
              <a:off x="7853881" y="248353"/>
              <a:ext cx="3478693" cy="1156800"/>
            </a:xfrm>
            <a:prstGeom prst="rect">
              <a:avLst/>
            </a:prstGeom>
            <a:solidFill>
              <a:schemeClr val="accent4"/>
            </a:solidFill>
            <a:ln cap="flat" cmpd="sng" w="12700">
              <a:solidFill>
                <a:schemeClr val="accent4"/>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lt1"/>
                </a:buClr>
                <a:buSzPts val="3200"/>
                <a:buFont typeface="Calibri"/>
                <a:buNone/>
              </a:pPr>
              <a:r>
                <a:rPr b="1" i="0" lang="en-US" sz="3200" u="none" cap="none" strike="noStrike">
                  <a:solidFill>
                    <a:schemeClr val="lt1"/>
                  </a:solidFill>
                  <a:latin typeface="Calibri"/>
                  <a:ea typeface="Calibri"/>
                  <a:cs typeface="Calibri"/>
                  <a:sym typeface="Calibri"/>
                </a:rPr>
                <a:t>Goals</a:t>
              </a:r>
              <a:endParaRPr b="0" i="0" sz="1400" u="none" cap="none" strike="noStrike">
                <a:solidFill>
                  <a:srgbClr val="000000"/>
                </a:solidFill>
                <a:latin typeface="Arial"/>
                <a:ea typeface="Arial"/>
                <a:cs typeface="Arial"/>
                <a:sym typeface="Arial"/>
              </a:endParaRPr>
            </a:p>
          </p:txBody>
        </p:sp>
        <p:sp>
          <p:nvSpPr>
            <p:cNvPr id="215" name="Google Shape;215;p5"/>
            <p:cNvSpPr/>
            <p:nvPr/>
          </p:nvSpPr>
          <p:spPr>
            <a:xfrm>
              <a:off x="7853881" y="1405222"/>
              <a:ext cx="3478700" cy="3756600"/>
            </a:xfrm>
            <a:prstGeom prst="rect">
              <a:avLst/>
            </a:prstGeom>
            <a:solidFill>
              <a:srgbClr val="FFE8CA">
                <a:alpha val="89019"/>
              </a:srgbClr>
            </a:solidFill>
            <a:ln cap="flat" cmpd="sng" w="12700">
              <a:solidFill>
                <a:srgbClr val="FFE8CA">
                  <a:alpha val="89019"/>
                </a:srgbClr>
              </a:solidFill>
              <a:prstDash val="solid"/>
              <a:miter lim="800000"/>
              <a:headEnd len="sm" w="sm" type="none"/>
              <a:tailEnd len="sm" w="sm" type="none"/>
            </a:ln>
          </p:spPr>
          <p:txBody>
            <a:bodyPr anchorCtr="0" anchor="ctr" bIns="91425" lIns="91425" spcFirstLastPara="1" rIns="91425" wrap="square" tIns="91425">
              <a:noAutofit/>
            </a:bodyPr>
            <a:lstStyle/>
            <a:p>
              <a:pPr indent="-228600" lvl="1" marL="228600" marR="0" rtl="0" algn="l">
                <a:lnSpc>
                  <a:spcPct val="90000"/>
                </a:lnSpc>
                <a:spcBef>
                  <a:spcPts val="345"/>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Expand group of fundraising volunteers </a:t>
              </a:r>
              <a:r>
                <a:rPr lang="en-US" sz="2300">
                  <a:solidFill>
                    <a:schemeClr val="dk1"/>
                  </a:solidFill>
                  <a:latin typeface="Calibri"/>
                  <a:ea typeface="Calibri"/>
                  <a:cs typeface="Calibri"/>
                  <a:sym typeface="Calibri"/>
                </a:rPr>
                <a:t>by </a:t>
              </a:r>
              <a:r>
                <a:rPr b="0" i="0" lang="en-US" sz="2300" u="none" cap="none" strike="noStrike">
                  <a:solidFill>
                    <a:schemeClr val="dk1"/>
                  </a:solidFill>
                  <a:latin typeface="Calibri"/>
                  <a:ea typeface="Calibri"/>
                  <a:cs typeface="Calibri"/>
                  <a:sym typeface="Calibri"/>
                </a:rPr>
                <a:t>2-4 who </a:t>
              </a:r>
              <a:r>
                <a:rPr lang="en-US" sz="2300">
                  <a:solidFill>
                    <a:schemeClr val="dk1"/>
                  </a:solidFill>
                  <a:latin typeface="Calibri"/>
                  <a:ea typeface="Calibri"/>
                  <a:cs typeface="Calibri"/>
                  <a:sym typeface="Calibri"/>
                </a:rPr>
                <a:t>will take on more of a leadership role for specific events </a:t>
              </a:r>
              <a:endParaRPr b="0" i="0" sz="2300" u="none" cap="none" strike="noStrike">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More administrative support</a:t>
              </a:r>
              <a:endParaRPr sz="2300">
                <a:solidFill>
                  <a:schemeClr val="dk1"/>
                </a:solidFill>
                <a:latin typeface="Calibri"/>
                <a:ea typeface="Calibri"/>
                <a:cs typeface="Calibri"/>
                <a:sym typeface="Calibri"/>
              </a:endParaRPr>
            </a:p>
            <a:p>
              <a:pPr indent="-228600" lvl="1" marL="228600" marR="0" rtl="0" algn="l">
                <a:lnSpc>
                  <a:spcPct val="90000"/>
                </a:lnSpc>
                <a:spcBef>
                  <a:spcPts val="345"/>
                </a:spcBef>
                <a:spcAft>
                  <a:spcPts val="0"/>
                </a:spcAft>
                <a:buClr>
                  <a:schemeClr val="dk1"/>
                </a:buClr>
                <a:buSzPts val="2300"/>
                <a:buFont typeface="Calibri"/>
                <a:buChar char="•"/>
              </a:pPr>
              <a:r>
                <a:rPr lang="en-US" sz="2300">
                  <a:solidFill>
                    <a:schemeClr val="dk1"/>
                  </a:solidFill>
                  <a:latin typeface="Calibri"/>
                  <a:ea typeface="Calibri"/>
                  <a:cs typeface="Calibri"/>
                  <a:sym typeface="Calibri"/>
                </a:rPr>
                <a:t>Have more community engagement fundraising events</a:t>
              </a:r>
              <a:endParaRPr sz="2300">
                <a:solidFill>
                  <a:schemeClr val="dk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6"/>
          <p:cNvSpPr txBox="1"/>
          <p:nvPr>
            <p:ph type="title"/>
          </p:nvPr>
        </p:nvSpPr>
        <p:spPr>
          <a:xfrm>
            <a:off x="287498" y="7132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COMMUNICATIONS  </a:t>
            </a:r>
            <a:endParaRPr/>
          </a:p>
        </p:txBody>
      </p:sp>
      <p:grpSp>
        <p:nvGrpSpPr>
          <p:cNvPr id="221" name="Google Shape;221;p6"/>
          <p:cNvGrpSpPr/>
          <p:nvPr/>
        </p:nvGrpSpPr>
        <p:grpSpPr>
          <a:xfrm>
            <a:off x="5639742" y="285804"/>
            <a:ext cx="6244151" cy="3536249"/>
            <a:chOff x="3967620" y="1466507"/>
            <a:chExt cx="3908738" cy="5004333"/>
          </a:xfrm>
        </p:grpSpPr>
        <p:sp>
          <p:nvSpPr>
            <p:cNvPr id="222" name="Google Shape;222;p6"/>
            <p:cNvSpPr/>
            <p:nvPr/>
          </p:nvSpPr>
          <p:spPr>
            <a:xfrm>
              <a:off x="3967620" y="1466507"/>
              <a:ext cx="3908730" cy="819936"/>
            </a:xfrm>
            <a:custGeom>
              <a:rect b="b" l="l" r="r" t="t"/>
              <a:pathLst>
                <a:path extrusionOk="0" h="748800" w="3636028">
                  <a:moveTo>
                    <a:pt x="0" y="0"/>
                  </a:moveTo>
                  <a:lnTo>
                    <a:pt x="3636028" y="0"/>
                  </a:lnTo>
                  <a:lnTo>
                    <a:pt x="3636028" y="748800"/>
                  </a:lnTo>
                  <a:lnTo>
                    <a:pt x="0" y="748800"/>
                  </a:lnTo>
                  <a:lnTo>
                    <a:pt x="0" y="0"/>
                  </a:lnTo>
                  <a:close/>
                </a:path>
              </a:pathLst>
            </a:custGeom>
            <a:solidFill>
              <a:srgbClr val="4372C3"/>
            </a:solidFill>
            <a:ln cap="flat" cmpd="sng" w="12700">
              <a:solidFill>
                <a:srgbClr val="4372C3"/>
              </a:solidFill>
              <a:prstDash val="solid"/>
              <a:miter lim="800000"/>
              <a:headEnd len="sm" w="sm" type="none"/>
              <a:tailEnd len="sm" w="sm" type="none"/>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Highlights &amp; Challenges</a:t>
              </a:r>
              <a:endParaRPr b="1" i="0" sz="2600" u="none" cap="none" strike="noStrike">
                <a:solidFill>
                  <a:schemeClr val="lt1"/>
                </a:solidFill>
                <a:latin typeface="Calibri"/>
                <a:ea typeface="Calibri"/>
                <a:cs typeface="Calibri"/>
                <a:sym typeface="Calibri"/>
              </a:endParaRPr>
            </a:p>
          </p:txBody>
        </p:sp>
        <p:sp>
          <p:nvSpPr>
            <p:cNvPr id="223" name="Google Shape;223;p6"/>
            <p:cNvSpPr/>
            <p:nvPr/>
          </p:nvSpPr>
          <p:spPr>
            <a:xfrm>
              <a:off x="3967628" y="2287365"/>
              <a:ext cx="3908730" cy="4183475"/>
            </a:xfrm>
            <a:custGeom>
              <a:rect b="b" l="l" r="r" t="t"/>
              <a:pathLst>
                <a:path extrusionOk="0" h="3996720" w="3636028">
                  <a:moveTo>
                    <a:pt x="0" y="0"/>
                  </a:moveTo>
                  <a:lnTo>
                    <a:pt x="3636028" y="0"/>
                  </a:lnTo>
                  <a:lnTo>
                    <a:pt x="3636028" y="3996720"/>
                  </a:lnTo>
                  <a:lnTo>
                    <a:pt x="0" y="3996720"/>
                  </a:lnTo>
                  <a:lnTo>
                    <a:pt x="0" y="0"/>
                  </a:lnTo>
                  <a:close/>
                </a:path>
              </a:pathLst>
            </a:cu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Calibri"/>
                <a:buChar char="•"/>
              </a:pPr>
              <a:r>
                <a:rPr lang="en-US" sz="2400">
                  <a:solidFill>
                    <a:schemeClr val="dk1"/>
                  </a:solidFill>
                  <a:latin typeface="Calibri"/>
                  <a:ea typeface="Calibri"/>
                  <a:cs typeface="Calibri"/>
                  <a:sym typeface="Calibri"/>
                </a:rPr>
                <a:t>Increased social media/engagement since August 2022</a:t>
              </a:r>
              <a:endParaRPr sz="2400">
                <a:solidFill>
                  <a:schemeClr val="dk1"/>
                </a:solidFill>
                <a:latin typeface="Calibri"/>
                <a:ea typeface="Calibri"/>
                <a:cs typeface="Calibri"/>
                <a:sym typeface="Calibri"/>
              </a:endParaRPr>
            </a:p>
            <a:p>
              <a:pPr indent="-215900" lvl="1" marL="228600" marR="0" rtl="0" algn="l">
                <a:lnSpc>
                  <a:spcPct val="90000"/>
                </a:lnSpc>
                <a:spcBef>
                  <a:spcPts val="0"/>
                </a:spcBef>
                <a:spcAft>
                  <a:spcPts val="0"/>
                </a:spcAft>
                <a:buClr>
                  <a:schemeClr val="dk1"/>
                </a:buClr>
                <a:buSzPts val="2400"/>
                <a:buFont typeface="Calibri"/>
                <a:buChar char="•"/>
              </a:pPr>
              <a:r>
                <a:rPr lang="en-US" sz="2400">
                  <a:solidFill>
                    <a:schemeClr val="dk1"/>
                  </a:solidFill>
                  <a:latin typeface="Calibri"/>
                  <a:ea typeface="Calibri"/>
                  <a:cs typeface="Calibri"/>
                  <a:sym typeface="Calibri"/>
                </a:rPr>
                <a:t>More posts focused on education, long-term fosters and following up on adopted cats</a:t>
              </a:r>
              <a:endParaRPr sz="2400">
                <a:solidFill>
                  <a:schemeClr val="dk1"/>
                </a:solidFill>
                <a:latin typeface="Calibri"/>
                <a:ea typeface="Calibri"/>
                <a:cs typeface="Calibri"/>
                <a:sym typeface="Calibri"/>
              </a:endParaRPr>
            </a:p>
            <a:p>
              <a:pPr indent="-228600" lvl="1" marL="228600" marR="0" rtl="0" algn="l">
                <a:lnSpc>
                  <a:spcPct val="90000"/>
                </a:lnSpc>
                <a:spcBef>
                  <a:spcPts val="0"/>
                </a:spcBef>
                <a:spcAft>
                  <a:spcPts val="0"/>
                </a:spcAft>
                <a:buClr>
                  <a:schemeClr val="dk1"/>
                </a:buClr>
                <a:buSzPts val="2600"/>
                <a:buFont typeface="Calibri"/>
                <a:buChar char="•"/>
              </a:pPr>
              <a:r>
                <a:rPr b="0" i="0" lang="en-US" sz="2400" u="none" cap="none" strike="noStrike">
                  <a:solidFill>
                    <a:schemeClr val="dk1"/>
                  </a:solidFill>
                  <a:latin typeface="Calibri"/>
                  <a:ea typeface="Calibri"/>
                  <a:cs typeface="Calibri"/>
                  <a:sym typeface="Calibri"/>
                </a:rPr>
                <a:t>Supported increases in fundraisers, rescues and adoptions with social media and communications activities</a:t>
              </a:r>
              <a:endParaRPr/>
            </a:p>
            <a:p>
              <a:pPr indent="-203200" lvl="1" marL="228600" marR="0" rtl="0" algn="l">
                <a:lnSpc>
                  <a:spcPct val="90000"/>
                </a:lnSpc>
                <a:spcBef>
                  <a:spcPts val="0"/>
                </a:spcBef>
                <a:spcAft>
                  <a:spcPts val="0"/>
                </a:spcAft>
                <a:buClr>
                  <a:schemeClr val="dk1"/>
                </a:buClr>
                <a:buSzPts val="2200"/>
                <a:buFont typeface="Calibri"/>
                <a:buChar char="•"/>
              </a:pPr>
              <a:r>
                <a:rPr lang="en-US" sz="2400">
                  <a:solidFill>
                    <a:schemeClr val="dk1"/>
                  </a:solidFill>
                  <a:latin typeface="Calibri"/>
                  <a:ea typeface="Calibri"/>
                  <a:cs typeface="Calibri"/>
                  <a:sym typeface="Calibri"/>
                </a:rPr>
                <a:t>Great teamwork </a:t>
              </a:r>
              <a:r>
                <a:rPr lang="en-US" sz="2400">
                  <a:solidFill>
                    <a:schemeClr val="dk1"/>
                  </a:solidFill>
                  <a:latin typeface="Calibri"/>
                  <a:ea typeface="Calibri"/>
                  <a:cs typeface="Calibri"/>
                  <a:sym typeface="Calibri"/>
                </a:rPr>
                <a:t>with</a:t>
              </a:r>
              <a:r>
                <a:rPr lang="en-US" sz="2400">
                  <a:solidFill>
                    <a:schemeClr val="dk1"/>
                  </a:solidFill>
                  <a:latin typeface="Calibri"/>
                  <a:ea typeface="Calibri"/>
                  <a:cs typeface="Calibri"/>
                  <a:sym typeface="Calibri"/>
                </a:rPr>
                <a:t> other RCR areas</a:t>
              </a:r>
              <a:endParaRPr b="0" i="0" sz="2400" u="none" cap="none" strike="noStrike">
                <a:solidFill>
                  <a:schemeClr val="dk1"/>
                </a:solidFill>
                <a:latin typeface="Calibri"/>
                <a:ea typeface="Calibri"/>
                <a:cs typeface="Calibri"/>
                <a:sym typeface="Calibri"/>
              </a:endParaRPr>
            </a:p>
          </p:txBody>
        </p:sp>
      </p:grpSp>
      <p:grpSp>
        <p:nvGrpSpPr>
          <p:cNvPr id="224" name="Google Shape;224;p6"/>
          <p:cNvGrpSpPr/>
          <p:nvPr/>
        </p:nvGrpSpPr>
        <p:grpSpPr>
          <a:xfrm>
            <a:off x="5639825" y="3946358"/>
            <a:ext cx="6244401" cy="2833432"/>
            <a:chOff x="8271536" y="1980665"/>
            <a:chExt cx="3636174" cy="3471509"/>
          </a:xfrm>
        </p:grpSpPr>
        <p:sp>
          <p:nvSpPr>
            <p:cNvPr id="225" name="Google Shape;225;p6"/>
            <p:cNvSpPr/>
            <p:nvPr/>
          </p:nvSpPr>
          <p:spPr>
            <a:xfrm>
              <a:off x="8271536" y="1980665"/>
              <a:ext cx="3636028" cy="854980"/>
            </a:xfrm>
            <a:custGeom>
              <a:rect b="b" l="l" r="r" t="t"/>
              <a:pathLst>
                <a:path extrusionOk="0" h="748800" w="3636028">
                  <a:moveTo>
                    <a:pt x="0" y="0"/>
                  </a:moveTo>
                  <a:lnTo>
                    <a:pt x="3636028" y="0"/>
                  </a:lnTo>
                  <a:lnTo>
                    <a:pt x="3636028" y="748800"/>
                  </a:lnTo>
                  <a:lnTo>
                    <a:pt x="0" y="748800"/>
                  </a:lnTo>
                  <a:lnTo>
                    <a:pt x="0" y="0"/>
                  </a:lnTo>
                  <a:close/>
                </a:path>
              </a:pathLst>
            </a:custGeom>
            <a:solidFill>
              <a:srgbClr val="4372C3"/>
            </a:solidFill>
            <a:ln cap="flat" cmpd="sng" w="12700">
              <a:solidFill>
                <a:srgbClr val="4372C3"/>
              </a:solidFill>
              <a:prstDash val="solid"/>
              <a:miter lim="800000"/>
              <a:headEnd len="sm" w="sm" type="none"/>
              <a:tailEnd len="sm" w="sm" type="none"/>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Goals</a:t>
              </a:r>
              <a:endParaRPr b="0" i="0" sz="1400" u="none" cap="none" strike="noStrike">
                <a:solidFill>
                  <a:srgbClr val="000000"/>
                </a:solidFill>
                <a:latin typeface="Arial"/>
                <a:ea typeface="Arial"/>
                <a:cs typeface="Arial"/>
                <a:sym typeface="Arial"/>
              </a:endParaRPr>
            </a:p>
          </p:txBody>
        </p:sp>
        <p:sp>
          <p:nvSpPr>
            <p:cNvPr id="226" name="Google Shape;226;p6"/>
            <p:cNvSpPr/>
            <p:nvPr/>
          </p:nvSpPr>
          <p:spPr>
            <a:xfrm>
              <a:off x="8271682" y="2835645"/>
              <a:ext cx="3636028" cy="2616529"/>
            </a:xfrm>
            <a:custGeom>
              <a:rect b="b" l="l" r="r" t="t"/>
              <a:pathLst>
                <a:path extrusionOk="0" h="3996720" w="3636028">
                  <a:moveTo>
                    <a:pt x="0" y="0"/>
                  </a:moveTo>
                  <a:lnTo>
                    <a:pt x="3636028" y="0"/>
                  </a:lnTo>
                  <a:lnTo>
                    <a:pt x="3636028" y="3996720"/>
                  </a:lnTo>
                  <a:lnTo>
                    <a:pt x="0" y="3996720"/>
                  </a:lnTo>
                  <a:lnTo>
                    <a:pt x="0" y="0"/>
                  </a:lnTo>
                  <a:close/>
                </a:path>
              </a:pathLst>
            </a:custGeom>
            <a:solidFill>
              <a:srgbClr val="CCD3EA">
                <a:alpha val="89019"/>
              </a:srgbClr>
            </a:solidFill>
            <a:ln cap="flat" cmpd="sng" w="12700">
              <a:solidFill>
                <a:srgbClr val="CCD3EA">
                  <a:alpha val="89019"/>
                </a:srgbClr>
              </a:solidFill>
              <a:prstDash val="solid"/>
              <a:miter lim="800000"/>
              <a:headEnd len="sm" w="sm" type="none"/>
              <a:tailEnd len="sm" w="sm" type="none"/>
            </a:ln>
          </p:spPr>
          <p:txBody>
            <a:bodyPr anchorCtr="0" anchor="t" bIns="208025" lIns="138675" spcFirstLastPara="1" rIns="184900" wrap="square" tIns="138675">
              <a:noAutofit/>
            </a:bodyPr>
            <a:lstStyle/>
            <a:p>
              <a:pPr indent="-228600" lvl="1" marL="228600" marR="0" rtl="0" algn="l">
                <a:lnSpc>
                  <a:spcPct val="90000"/>
                </a:lnSpc>
                <a:spcBef>
                  <a:spcPts val="0"/>
                </a:spcBef>
                <a:spcAft>
                  <a:spcPts val="0"/>
                </a:spcAft>
                <a:buClr>
                  <a:schemeClr val="dk1"/>
                </a:buClr>
                <a:buSzPts val="2600"/>
                <a:buFont typeface="Calibri"/>
                <a:buChar char="•"/>
              </a:pPr>
              <a:r>
                <a:rPr lang="en-US" sz="2200">
                  <a:solidFill>
                    <a:schemeClr val="dk1"/>
                  </a:solidFill>
                  <a:latin typeface="Calibri"/>
                  <a:ea typeface="Calibri"/>
                  <a:cs typeface="Calibri"/>
                  <a:sym typeface="Calibri"/>
                </a:rPr>
                <a:t>Website improvements - cat-a-logue</a:t>
              </a:r>
              <a:endParaRPr/>
            </a:p>
            <a:p>
              <a:pPr indent="-228600" lvl="1" marL="228600" marR="0" rtl="0" algn="l">
                <a:lnSpc>
                  <a:spcPct val="90000"/>
                </a:lnSpc>
                <a:spcBef>
                  <a:spcPts val="0"/>
                </a:spcBef>
                <a:spcAft>
                  <a:spcPts val="0"/>
                </a:spcAft>
                <a:buClr>
                  <a:schemeClr val="dk1"/>
                </a:buClr>
                <a:buSzPts val="2600"/>
                <a:buFont typeface="Calibri"/>
                <a:buChar char="•"/>
              </a:pPr>
              <a:r>
                <a:rPr lang="en-US" sz="2200">
                  <a:solidFill>
                    <a:schemeClr val="dk1"/>
                  </a:solidFill>
                  <a:latin typeface="Calibri"/>
                  <a:ea typeface="Calibri"/>
                  <a:cs typeface="Calibri"/>
                  <a:sym typeface="Calibri"/>
                </a:rPr>
                <a:t>Behind the scenes RCR work</a:t>
              </a:r>
              <a:endParaRPr b="0" i="0" sz="2200" u="none" cap="none" strike="noStrike">
                <a:solidFill>
                  <a:schemeClr val="dk1"/>
                </a:solidFill>
                <a:latin typeface="Calibri"/>
                <a:ea typeface="Calibri"/>
                <a:cs typeface="Calibri"/>
                <a:sym typeface="Calibri"/>
              </a:endParaRPr>
            </a:p>
            <a:p>
              <a:pPr indent="-228600" lvl="1" marL="228600" marR="0" rtl="0" algn="l">
                <a:lnSpc>
                  <a:spcPct val="90000"/>
                </a:lnSpc>
                <a:spcBef>
                  <a:spcPts val="0"/>
                </a:spcBef>
                <a:spcAft>
                  <a:spcPts val="0"/>
                </a:spcAft>
                <a:buClr>
                  <a:schemeClr val="dk1"/>
                </a:buClr>
                <a:buSzPts val="2600"/>
                <a:buFont typeface="Calibri"/>
                <a:buChar char="•"/>
              </a:pPr>
              <a:r>
                <a:rPr lang="en-US" sz="2200">
                  <a:solidFill>
                    <a:schemeClr val="dk1"/>
                  </a:solidFill>
                  <a:latin typeface="Calibri"/>
                  <a:ea typeface="Calibri"/>
                  <a:cs typeface="Calibri"/>
                  <a:sym typeface="Calibri"/>
                </a:rPr>
                <a:t>Recruit more comm’s volunteers including media and education specialist</a:t>
              </a:r>
              <a:endParaRPr sz="2200">
                <a:solidFill>
                  <a:schemeClr val="dk1"/>
                </a:solidFill>
                <a:latin typeface="Calibri"/>
                <a:ea typeface="Calibri"/>
                <a:cs typeface="Calibri"/>
                <a:sym typeface="Calibri"/>
              </a:endParaRPr>
            </a:p>
            <a:p>
              <a:pPr indent="-203200" lvl="1" marL="228600" marR="0" rtl="0" algn="l">
                <a:lnSpc>
                  <a:spcPct val="90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Get more feedback to see if strategies are working</a:t>
              </a:r>
              <a:endParaRPr sz="2200">
                <a:solidFill>
                  <a:schemeClr val="dk1"/>
                </a:solidFill>
                <a:latin typeface="Calibri"/>
                <a:ea typeface="Calibri"/>
                <a:cs typeface="Calibri"/>
                <a:sym typeface="Calibri"/>
              </a:endParaRPr>
            </a:p>
          </p:txBody>
        </p:sp>
      </p:grpSp>
      <p:graphicFrame>
        <p:nvGraphicFramePr>
          <p:cNvPr id="227" name="Google Shape;227;p6"/>
          <p:cNvGraphicFramePr/>
          <p:nvPr/>
        </p:nvGraphicFramePr>
        <p:xfrm>
          <a:off x="299664" y="1381218"/>
          <a:ext cx="3000000" cy="3000000"/>
        </p:xfrm>
        <a:graphic>
          <a:graphicData uri="http://schemas.openxmlformats.org/drawingml/2006/table">
            <a:tbl>
              <a:tblPr bandRow="1" firstCol="1" firstRow="1">
                <a:noFill/>
                <a:tableStyleId>{0CE16620-E3D4-469D-B15E-A13B190579A8}</a:tableStyleId>
              </a:tblPr>
              <a:tblGrid>
                <a:gridCol w="1835125"/>
                <a:gridCol w="1342975"/>
                <a:gridCol w="1877425"/>
              </a:tblGrid>
              <a:tr h="711025">
                <a:tc>
                  <a:txBody>
                    <a:bodyPr/>
                    <a:lstStyle/>
                    <a:p>
                      <a:pPr indent="0" lvl="0" marL="0" marR="0" rtl="0" algn="l">
                        <a:lnSpc>
                          <a:spcPct val="107000"/>
                        </a:lnSpc>
                        <a:spcBef>
                          <a:spcPts val="0"/>
                        </a:spcBef>
                        <a:spcAft>
                          <a:spcPts val="0"/>
                        </a:spcAft>
                        <a:buClr>
                          <a:srgbClr val="000000"/>
                        </a:buClr>
                        <a:buSzPts val="2000"/>
                        <a:buFont typeface="Arial"/>
                        <a:buNone/>
                      </a:pPr>
                      <a:r>
                        <a:rPr b="1" lang="en-US" sz="2300" u="none" cap="none" strike="noStrike"/>
                        <a:t>Social media </a:t>
                      </a:r>
                      <a:r>
                        <a:rPr b="1" lang="en-US" sz="2300"/>
                        <a:t>viewers</a:t>
                      </a:r>
                      <a:endParaRPr b="1" sz="2300" u="none" cap="none" strike="noStrike"/>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FFFFFF"/>
                          </a:solidFill>
                        </a:rPr>
                        <a:t>2022</a:t>
                      </a:r>
                      <a:endParaRPr sz="2000" u="none" cap="none" strike="noStrike">
                        <a:solidFill>
                          <a:srgbClr val="FFFFFF"/>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2300"/>
                        <a:buFont typeface="Arial"/>
                        <a:buNone/>
                      </a:pPr>
                      <a:r>
                        <a:rPr lang="en-US" sz="2300">
                          <a:solidFill>
                            <a:srgbClr val="FFFFFF"/>
                          </a:solidFill>
                        </a:rPr>
                        <a:t>Change from 2021</a:t>
                      </a:r>
                      <a:endParaRPr sz="1900" u="none" cap="none" strike="noStrike">
                        <a:solidFill>
                          <a:srgbClr val="FFFFFF"/>
                        </a:solidFill>
                        <a:latin typeface="Calibri"/>
                        <a:ea typeface="Calibri"/>
                        <a:cs typeface="Calibri"/>
                        <a:sym typeface="Calibri"/>
                      </a:endParaRPr>
                    </a:p>
                  </a:txBody>
                  <a:tcPr marT="0" marB="0" marR="68575" marL="68575"/>
                </a:tc>
              </a:tr>
              <a:tr h="347500">
                <a:tc>
                  <a:txBody>
                    <a:bodyPr/>
                    <a:lstStyle/>
                    <a:p>
                      <a:pPr indent="0" lvl="0" marL="0" marR="0" rtl="0" algn="l">
                        <a:lnSpc>
                          <a:spcPct val="107000"/>
                        </a:lnSpc>
                        <a:spcBef>
                          <a:spcPts val="0"/>
                        </a:spcBef>
                        <a:spcAft>
                          <a:spcPts val="0"/>
                        </a:spcAft>
                        <a:buClr>
                          <a:srgbClr val="000000"/>
                        </a:buClr>
                        <a:buSzPts val="2400"/>
                        <a:buFont typeface="Arial"/>
                        <a:buNone/>
                      </a:pPr>
                      <a:r>
                        <a:rPr lang="en-US" sz="2400" u="none" cap="none" strike="noStrike">
                          <a:solidFill>
                            <a:srgbClr val="000000"/>
                          </a:solidFill>
                        </a:rPr>
                        <a:t>Instagram</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000000"/>
                          </a:solidFill>
                        </a:rPr>
                        <a:t>53,153</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a:t>
                      </a:r>
                      <a:r>
                        <a:rPr lang="en-US" sz="2400">
                          <a:solidFill>
                            <a:srgbClr val="000000"/>
                          </a:solidFill>
                        </a:rPr>
                        <a:t>17.5</a:t>
                      </a:r>
                      <a:r>
                        <a:rPr lang="en-US" sz="2400" u="none" cap="none" strike="noStrike">
                          <a:solidFill>
                            <a:srgbClr val="000000"/>
                          </a:solidFill>
                        </a:rPr>
                        <a:t>%</a:t>
                      </a:r>
                      <a:endParaRPr sz="2000" u="none" cap="none" strike="noStrike">
                        <a:solidFill>
                          <a:srgbClr val="000000"/>
                        </a:solidFill>
                        <a:latin typeface="Calibri"/>
                        <a:ea typeface="Calibri"/>
                        <a:cs typeface="Calibri"/>
                        <a:sym typeface="Calibri"/>
                      </a:endParaRPr>
                    </a:p>
                  </a:txBody>
                  <a:tcPr marT="0" marB="0" marR="68575" marL="68575"/>
                </a:tc>
              </a:tr>
              <a:tr h="347500">
                <a:tc>
                  <a:txBody>
                    <a:bodyPr/>
                    <a:lstStyle/>
                    <a:p>
                      <a:pPr indent="0" lvl="0" marL="0" marR="0" rtl="0" algn="l">
                        <a:lnSpc>
                          <a:spcPct val="107000"/>
                        </a:lnSpc>
                        <a:spcBef>
                          <a:spcPts val="0"/>
                        </a:spcBef>
                        <a:spcAft>
                          <a:spcPts val="0"/>
                        </a:spcAft>
                        <a:buClr>
                          <a:srgbClr val="000000"/>
                        </a:buClr>
                        <a:buSzPts val="2400"/>
                        <a:buFont typeface="Arial"/>
                        <a:buNone/>
                      </a:pPr>
                      <a:r>
                        <a:rPr lang="en-US" sz="2400" u="none" cap="none" strike="noStrike">
                          <a:solidFill>
                            <a:srgbClr val="000000"/>
                          </a:solidFill>
                        </a:rPr>
                        <a:t>Facebook</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000000"/>
                          </a:solidFill>
                        </a:rPr>
                        <a:t>211,037</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a:t>
                      </a:r>
                      <a:r>
                        <a:rPr lang="en-US" sz="2400">
                          <a:solidFill>
                            <a:srgbClr val="000000"/>
                          </a:solidFill>
                        </a:rPr>
                        <a:t>32.5</a:t>
                      </a:r>
                      <a:r>
                        <a:rPr lang="en-US" sz="2400" u="none" cap="none" strike="noStrike">
                          <a:solidFill>
                            <a:srgbClr val="000000"/>
                          </a:solidFill>
                        </a:rPr>
                        <a:t>%</a:t>
                      </a:r>
                      <a:endParaRPr sz="2000" u="none" cap="none" strike="noStrike">
                        <a:solidFill>
                          <a:srgbClr val="000000"/>
                        </a:solidFill>
                        <a:latin typeface="Calibri"/>
                        <a:ea typeface="Calibri"/>
                        <a:cs typeface="Calibri"/>
                        <a:sym typeface="Calibri"/>
                      </a:endParaRPr>
                    </a:p>
                  </a:txBody>
                  <a:tcPr marT="0" marB="0" marR="68575" marL="68575"/>
                </a:tc>
              </a:tr>
            </a:tbl>
          </a:graphicData>
        </a:graphic>
      </p:graphicFrame>
      <p:graphicFrame>
        <p:nvGraphicFramePr>
          <p:cNvPr id="228" name="Google Shape;228;p6"/>
          <p:cNvGraphicFramePr/>
          <p:nvPr/>
        </p:nvGraphicFramePr>
        <p:xfrm>
          <a:off x="299673" y="4965052"/>
          <a:ext cx="3000000" cy="3000000"/>
        </p:xfrm>
        <a:graphic>
          <a:graphicData uri="http://schemas.openxmlformats.org/drawingml/2006/table">
            <a:tbl>
              <a:tblPr bandRow="1" firstCol="1" firstRow="1">
                <a:noFill/>
                <a:tableStyleId>{0CE16620-E3D4-469D-B15E-A13B190579A8}</a:tableStyleId>
              </a:tblPr>
              <a:tblGrid>
                <a:gridCol w="1983475"/>
                <a:gridCol w="1153525"/>
                <a:gridCol w="1918525"/>
              </a:tblGrid>
              <a:tr h="777800">
                <a:tc>
                  <a:txBody>
                    <a:bodyPr/>
                    <a:lstStyle/>
                    <a:p>
                      <a:pPr indent="0" lvl="0" marL="0" marR="0" rtl="0" algn="l">
                        <a:lnSpc>
                          <a:spcPct val="107000"/>
                        </a:lnSpc>
                        <a:spcBef>
                          <a:spcPts val="0"/>
                        </a:spcBef>
                        <a:spcAft>
                          <a:spcPts val="0"/>
                        </a:spcAft>
                        <a:buClr>
                          <a:srgbClr val="000000"/>
                        </a:buClr>
                        <a:buSzPts val="2400"/>
                        <a:buFont typeface="Arial"/>
                        <a:buNone/>
                      </a:pPr>
                      <a:r>
                        <a:rPr lang="en-US" sz="2400" u="none" cap="none" strike="noStrike">
                          <a:solidFill>
                            <a:srgbClr val="FFFFFF"/>
                          </a:solidFill>
                        </a:rPr>
                        <a:t>Website Traffic</a:t>
                      </a:r>
                      <a:endParaRPr sz="2000" u="none" cap="none" strike="noStrike">
                        <a:solidFill>
                          <a:srgbClr val="FFFFFF"/>
                        </a:solidFill>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FFFFFF"/>
                          </a:solidFill>
                        </a:rPr>
                        <a:t>202</a:t>
                      </a:r>
                      <a:r>
                        <a:rPr lang="en-US" sz="2400">
                          <a:solidFill>
                            <a:srgbClr val="FFFFFF"/>
                          </a:solidFill>
                        </a:rPr>
                        <a:t>2</a:t>
                      </a:r>
                      <a:endParaRPr sz="2000" u="none" cap="none" strike="noStrike">
                        <a:solidFill>
                          <a:srgbClr val="FFFFFF"/>
                        </a:solidFill>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FFFFFF"/>
                          </a:solidFill>
                        </a:rPr>
                        <a:t>Change from 2021</a:t>
                      </a:r>
                      <a:endParaRPr sz="2000" u="none" cap="none" strike="noStrike">
                        <a:solidFill>
                          <a:srgbClr val="FFFFFF"/>
                        </a:solidFill>
                      </a:endParaRPr>
                    </a:p>
                  </a:txBody>
                  <a:tcPr marT="0" marB="0" marR="68575" marL="68575" anchor="ctr"/>
                </a:tc>
              </a:tr>
              <a:tr h="380125">
                <a:tc>
                  <a:txBody>
                    <a:bodyPr/>
                    <a:lstStyle/>
                    <a:p>
                      <a:pPr indent="0" lvl="0" marL="0" marR="0" rtl="0" algn="l">
                        <a:lnSpc>
                          <a:spcPct val="107000"/>
                        </a:lnSpc>
                        <a:spcBef>
                          <a:spcPts val="0"/>
                        </a:spcBef>
                        <a:spcAft>
                          <a:spcPts val="0"/>
                        </a:spcAft>
                        <a:buClr>
                          <a:srgbClr val="000000"/>
                        </a:buClr>
                        <a:buSzPts val="2400"/>
                        <a:buFont typeface="Arial"/>
                        <a:buNone/>
                      </a:pPr>
                      <a:r>
                        <a:rPr lang="en-US" sz="2400">
                          <a:solidFill>
                            <a:srgbClr val="000000"/>
                          </a:solidFill>
                        </a:rPr>
                        <a:t>New visits</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585,000</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a:t>
                      </a:r>
                      <a:r>
                        <a:rPr lang="en-US" sz="2400">
                          <a:solidFill>
                            <a:srgbClr val="000000"/>
                          </a:solidFill>
                        </a:rPr>
                        <a:t>5</a:t>
                      </a:r>
                      <a:r>
                        <a:rPr lang="en-US" sz="2400" u="none" cap="none" strike="noStrike">
                          <a:solidFill>
                            <a:srgbClr val="000000"/>
                          </a:solidFill>
                        </a:rPr>
                        <a:t>%</a:t>
                      </a:r>
                      <a:endParaRPr sz="2000" u="none" cap="none" strike="noStrike">
                        <a:solidFill>
                          <a:srgbClr val="000000"/>
                        </a:solidFill>
                        <a:latin typeface="Calibri"/>
                        <a:ea typeface="Calibri"/>
                        <a:cs typeface="Calibri"/>
                        <a:sym typeface="Calibri"/>
                      </a:endParaRPr>
                    </a:p>
                  </a:txBody>
                  <a:tcPr marT="0" marB="0" marR="68575" marL="68575"/>
                </a:tc>
              </a:tr>
              <a:tr h="380125">
                <a:tc>
                  <a:txBody>
                    <a:bodyPr/>
                    <a:lstStyle/>
                    <a:p>
                      <a:pPr indent="0" lvl="0" marL="0" marR="0" rtl="0" algn="l">
                        <a:lnSpc>
                          <a:spcPct val="107000"/>
                        </a:lnSpc>
                        <a:spcBef>
                          <a:spcPts val="0"/>
                        </a:spcBef>
                        <a:spcAft>
                          <a:spcPts val="0"/>
                        </a:spcAft>
                        <a:buClr>
                          <a:srgbClr val="000000"/>
                        </a:buClr>
                        <a:buSzPts val="2400"/>
                        <a:buFont typeface="Arial"/>
                        <a:buNone/>
                      </a:pPr>
                      <a:r>
                        <a:rPr lang="en-US" sz="2400">
                          <a:solidFill>
                            <a:srgbClr val="000000"/>
                          </a:solidFill>
                        </a:rPr>
                        <a:t>All </a:t>
                      </a:r>
                      <a:r>
                        <a:rPr lang="en-US" sz="2400" u="none" cap="none" strike="noStrike">
                          <a:solidFill>
                            <a:srgbClr val="000000"/>
                          </a:solidFill>
                        </a:rPr>
                        <a:t>Visits</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000000"/>
                          </a:solidFill>
                        </a:rPr>
                        <a:t>104,000</a:t>
                      </a:r>
                      <a:endParaRPr sz="2000" u="none" cap="none" strike="noStrike">
                        <a:solidFill>
                          <a:srgbClr val="000000"/>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a:t>
                      </a:r>
                      <a:r>
                        <a:rPr lang="en-US" sz="2400">
                          <a:solidFill>
                            <a:srgbClr val="000000"/>
                          </a:solidFill>
                        </a:rPr>
                        <a:t>13</a:t>
                      </a:r>
                      <a:r>
                        <a:rPr lang="en-US" sz="2400" u="none" cap="none" strike="noStrike">
                          <a:solidFill>
                            <a:srgbClr val="000000"/>
                          </a:solidFill>
                        </a:rPr>
                        <a:t>%</a:t>
                      </a:r>
                      <a:endParaRPr sz="2000" u="none" cap="none" strike="noStrike">
                        <a:solidFill>
                          <a:srgbClr val="000000"/>
                        </a:solidFill>
                        <a:latin typeface="Calibri"/>
                        <a:ea typeface="Calibri"/>
                        <a:cs typeface="Calibri"/>
                        <a:sym typeface="Calibri"/>
                      </a:endParaRPr>
                    </a:p>
                  </a:txBody>
                  <a:tcPr marT="0" marB="0" marR="68575" marL="68575" anchor="ctr"/>
                </a:tc>
              </a:tr>
            </a:tbl>
          </a:graphicData>
        </a:graphic>
      </p:graphicFrame>
      <p:graphicFrame>
        <p:nvGraphicFramePr>
          <p:cNvPr id="229" name="Google Shape;229;p6"/>
          <p:cNvGraphicFramePr/>
          <p:nvPr/>
        </p:nvGraphicFramePr>
        <p:xfrm>
          <a:off x="299664" y="3210018"/>
          <a:ext cx="3000000" cy="3000000"/>
        </p:xfrm>
        <a:graphic>
          <a:graphicData uri="http://schemas.openxmlformats.org/drawingml/2006/table">
            <a:tbl>
              <a:tblPr bandRow="1" firstCol="1" firstRow="1">
                <a:noFill/>
                <a:tableStyleId>{0CE16620-E3D4-469D-B15E-A13B190579A8}</a:tableStyleId>
              </a:tblPr>
              <a:tblGrid>
                <a:gridCol w="1835125"/>
                <a:gridCol w="1342975"/>
                <a:gridCol w="1877425"/>
              </a:tblGrid>
              <a:tr h="711025">
                <a:tc>
                  <a:txBody>
                    <a:bodyPr/>
                    <a:lstStyle/>
                    <a:p>
                      <a:pPr indent="0" lvl="0" marL="0" marR="0" rtl="0" algn="l">
                        <a:lnSpc>
                          <a:spcPct val="107000"/>
                        </a:lnSpc>
                        <a:spcBef>
                          <a:spcPts val="0"/>
                        </a:spcBef>
                        <a:spcAft>
                          <a:spcPts val="0"/>
                        </a:spcAft>
                        <a:buClr>
                          <a:srgbClr val="000000"/>
                        </a:buClr>
                        <a:buSzPts val="2000"/>
                        <a:buFont typeface="Arial"/>
                        <a:buNone/>
                      </a:pPr>
                      <a:r>
                        <a:rPr b="1" lang="en-US" sz="2300" u="none" cap="none" strike="noStrike"/>
                        <a:t>Social media </a:t>
                      </a:r>
                      <a:r>
                        <a:rPr b="1" lang="en-US" sz="2300"/>
                        <a:t>likes/follows</a:t>
                      </a:r>
                      <a:endParaRPr b="1" sz="2300" u="none" cap="none" strike="noStrike"/>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FFFFFF"/>
                          </a:solidFill>
                        </a:rPr>
                        <a:t>2022</a:t>
                      </a:r>
                      <a:endParaRPr sz="2000" u="none" cap="none" strike="noStrike">
                        <a:solidFill>
                          <a:srgbClr val="FFFFFF"/>
                        </a:solidFill>
                        <a:latin typeface="Calibri"/>
                        <a:ea typeface="Calibri"/>
                        <a:cs typeface="Calibri"/>
                        <a:sym typeface="Calibri"/>
                      </a:endParaRPr>
                    </a:p>
                  </a:txBody>
                  <a:tcPr marT="0" marB="0" marR="68575" marL="68575" anchor="ctr"/>
                </a:tc>
                <a:tc>
                  <a:txBody>
                    <a:bodyPr/>
                    <a:lstStyle/>
                    <a:p>
                      <a:pPr indent="0" lvl="0" marL="0" marR="0" rtl="0" algn="ctr">
                        <a:lnSpc>
                          <a:spcPct val="107000"/>
                        </a:lnSpc>
                        <a:spcBef>
                          <a:spcPts val="0"/>
                        </a:spcBef>
                        <a:spcAft>
                          <a:spcPts val="0"/>
                        </a:spcAft>
                        <a:buClr>
                          <a:srgbClr val="000000"/>
                        </a:buClr>
                        <a:buSzPts val="2300"/>
                        <a:buFont typeface="Arial"/>
                        <a:buNone/>
                      </a:pPr>
                      <a:r>
                        <a:rPr lang="en-US" sz="2300">
                          <a:solidFill>
                            <a:srgbClr val="FFFFFF"/>
                          </a:solidFill>
                        </a:rPr>
                        <a:t>Change from 2021</a:t>
                      </a:r>
                      <a:endParaRPr sz="1900" u="none" cap="none" strike="noStrike">
                        <a:solidFill>
                          <a:srgbClr val="FFFFFF"/>
                        </a:solidFill>
                        <a:latin typeface="Calibri"/>
                        <a:ea typeface="Calibri"/>
                        <a:cs typeface="Calibri"/>
                        <a:sym typeface="Calibri"/>
                      </a:endParaRPr>
                    </a:p>
                  </a:txBody>
                  <a:tcPr marT="0" marB="0" marR="68575" marL="68575"/>
                </a:tc>
              </a:tr>
              <a:tr h="347500">
                <a:tc>
                  <a:txBody>
                    <a:bodyPr/>
                    <a:lstStyle/>
                    <a:p>
                      <a:pPr indent="0" lvl="0" marL="0" marR="0" rtl="0" algn="l">
                        <a:lnSpc>
                          <a:spcPct val="107000"/>
                        </a:lnSpc>
                        <a:spcBef>
                          <a:spcPts val="0"/>
                        </a:spcBef>
                        <a:spcAft>
                          <a:spcPts val="0"/>
                        </a:spcAft>
                        <a:buClr>
                          <a:srgbClr val="000000"/>
                        </a:buClr>
                        <a:buSzPts val="2400"/>
                        <a:buFont typeface="Arial"/>
                        <a:buNone/>
                      </a:pPr>
                      <a:r>
                        <a:rPr lang="en-US" sz="2400" u="none" cap="none" strike="noStrike">
                          <a:solidFill>
                            <a:srgbClr val="000000"/>
                          </a:solidFill>
                        </a:rPr>
                        <a:t>Instagram</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000000"/>
                          </a:solidFill>
                        </a:rPr>
                        <a:t>299</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a:t>
                      </a:r>
                      <a:r>
                        <a:rPr lang="en-US" sz="2400">
                          <a:solidFill>
                            <a:srgbClr val="000000"/>
                          </a:solidFill>
                        </a:rPr>
                        <a:t>44.4</a:t>
                      </a:r>
                      <a:r>
                        <a:rPr lang="en-US" sz="2400" u="none" cap="none" strike="noStrike">
                          <a:solidFill>
                            <a:srgbClr val="000000"/>
                          </a:solidFill>
                        </a:rPr>
                        <a:t>%</a:t>
                      </a:r>
                      <a:endParaRPr sz="2000" u="none" cap="none" strike="noStrike">
                        <a:solidFill>
                          <a:srgbClr val="000000"/>
                        </a:solidFill>
                        <a:latin typeface="Calibri"/>
                        <a:ea typeface="Calibri"/>
                        <a:cs typeface="Calibri"/>
                        <a:sym typeface="Calibri"/>
                      </a:endParaRPr>
                    </a:p>
                  </a:txBody>
                  <a:tcPr marT="0" marB="0" marR="68575" marL="68575"/>
                </a:tc>
              </a:tr>
              <a:tr h="347500">
                <a:tc>
                  <a:txBody>
                    <a:bodyPr/>
                    <a:lstStyle/>
                    <a:p>
                      <a:pPr indent="0" lvl="0" marL="0" marR="0" rtl="0" algn="l">
                        <a:lnSpc>
                          <a:spcPct val="107000"/>
                        </a:lnSpc>
                        <a:spcBef>
                          <a:spcPts val="0"/>
                        </a:spcBef>
                        <a:spcAft>
                          <a:spcPts val="0"/>
                        </a:spcAft>
                        <a:buClr>
                          <a:srgbClr val="000000"/>
                        </a:buClr>
                        <a:buSzPts val="2400"/>
                        <a:buFont typeface="Arial"/>
                        <a:buNone/>
                      </a:pPr>
                      <a:r>
                        <a:rPr lang="en-US" sz="2400" u="none" cap="none" strike="noStrike">
                          <a:solidFill>
                            <a:srgbClr val="000000"/>
                          </a:solidFill>
                        </a:rPr>
                        <a:t>Facebook</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a:solidFill>
                            <a:srgbClr val="000000"/>
                          </a:solidFill>
                        </a:rPr>
                        <a:t>867</a:t>
                      </a:r>
                      <a:endParaRPr sz="2000" u="none" cap="none" strike="noStrike">
                        <a:solidFill>
                          <a:srgbClr val="000000"/>
                        </a:solidFill>
                        <a:latin typeface="Calibri"/>
                        <a:ea typeface="Calibri"/>
                        <a:cs typeface="Calibri"/>
                        <a:sym typeface="Calibri"/>
                      </a:endParaRPr>
                    </a:p>
                  </a:txBody>
                  <a:tcPr marT="0" marB="0" marR="68575" marL="68575"/>
                </a:tc>
                <a:tc>
                  <a:txBody>
                    <a:bodyPr/>
                    <a:lstStyle/>
                    <a:p>
                      <a:pPr indent="0" lvl="0" marL="0" marR="0" rtl="0" algn="ctr">
                        <a:lnSpc>
                          <a:spcPct val="107000"/>
                        </a:lnSpc>
                        <a:spcBef>
                          <a:spcPts val="0"/>
                        </a:spcBef>
                        <a:spcAft>
                          <a:spcPts val="0"/>
                        </a:spcAft>
                        <a:buClr>
                          <a:srgbClr val="000000"/>
                        </a:buClr>
                        <a:buSzPts val="2400"/>
                        <a:buFont typeface="Arial"/>
                        <a:buNone/>
                      </a:pPr>
                      <a:r>
                        <a:rPr lang="en-US" sz="2400" u="none" cap="none" strike="noStrike">
                          <a:solidFill>
                            <a:srgbClr val="000000"/>
                          </a:solidFill>
                        </a:rPr>
                        <a:t>+</a:t>
                      </a:r>
                      <a:r>
                        <a:rPr lang="en-US" sz="2400">
                          <a:solidFill>
                            <a:srgbClr val="000000"/>
                          </a:solidFill>
                        </a:rPr>
                        <a:t>80.6</a:t>
                      </a:r>
                      <a:r>
                        <a:rPr lang="en-US" sz="2400" u="none" cap="none" strike="noStrike">
                          <a:solidFill>
                            <a:srgbClr val="000000"/>
                          </a:solidFill>
                        </a:rPr>
                        <a:t>%</a:t>
                      </a:r>
                      <a:endParaRPr sz="2000" u="none" cap="none" strike="noStrike">
                        <a:solidFill>
                          <a:srgbClr val="000000"/>
                        </a:solidFill>
                        <a:latin typeface="Calibri"/>
                        <a:ea typeface="Calibri"/>
                        <a:cs typeface="Calibri"/>
                        <a:sym typeface="Calibri"/>
                      </a:endParaRPr>
                    </a:p>
                  </a:txBody>
                  <a:tcPr marT="0" marB="0" marR="68575" marL="68575"/>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9"/>
          <p:cNvSpPr txBox="1"/>
          <p:nvPr>
            <p:ph type="title"/>
          </p:nvPr>
        </p:nvSpPr>
        <p:spPr>
          <a:xfrm>
            <a:off x="287498" y="7132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PET RESCUE</a:t>
            </a:r>
            <a:endParaRPr/>
          </a:p>
        </p:txBody>
      </p:sp>
      <p:grpSp>
        <p:nvGrpSpPr>
          <p:cNvPr id="235" name="Google Shape;235;p9"/>
          <p:cNvGrpSpPr/>
          <p:nvPr/>
        </p:nvGrpSpPr>
        <p:grpSpPr>
          <a:xfrm>
            <a:off x="470935" y="1181776"/>
            <a:ext cx="4928485" cy="5397329"/>
            <a:chOff x="1218756" y="2363234"/>
            <a:chExt cx="2836102" cy="6222908"/>
          </a:xfrm>
        </p:grpSpPr>
        <p:sp>
          <p:nvSpPr>
            <p:cNvPr id="236" name="Google Shape;236;p9"/>
            <p:cNvSpPr/>
            <p:nvPr/>
          </p:nvSpPr>
          <p:spPr>
            <a:xfrm>
              <a:off x="1218756" y="2363234"/>
              <a:ext cx="2836102" cy="980928"/>
            </a:xfrm>
            <a:custGeom>
              <a:rect b="b" l="l" r="r" t="t"/>
              <a:pathLst>
                <a:path extrusionOk="0" h="748800" w="3636028">
                  <a:moveTo>
                    <a:pt x="0" y="0"/>
                  </a:moveTo>
                  <a:lnTo>
                    <a:pt x="3636028" y="0"/>
                  </a:lnTo>
                  <a:lnTo>
                    <a:pt x="3636028" y="748800"/>
                  </a:lnTo>
                  <a:lnTo>
                    <a:pt x="0" y="748800"/>
                  </a:lnTo>
                  <a:lnTo>
                    <a:pt x="0" y="0"/>
                  </a:lnTo>
                  <a:close/>
                </a:path>
              </a:pathLst>
            </a:custGeom>
            <a:solidFill>
              <a:schemeClr val="accent6"/>
            </a:solidFill>
            <a:ln cap="flat" cmpd="sng" w="12700">
              <a:solidFill>
                <a:srgbClr val="4372C3"/>
              </a:solidFill>
              <a:prstDash val="solid"/>
              <a:miter lim="800000"/>
              <a:headEnd len="sm" w="sm" type="none"/>
              <a:tailEnd len="sm" w="sm" type="none"/>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Highlights &amp; Challenges</a:t>
              </a:r>
              <a:endParaRPr b="1" i="0" sz="2600" u="none" cap="none" strike="noStrike">
                <a:solidFill>
                  <a:schemeClr val="lt1"/>
                </a:solidFill>
                <a:latin typeface="Calibri"/>
                <a:ea typeface="Calibri"/>
                <a:cs typeface="Calibri"/>
                <a:sym typeface="Calibri"/>
              </a:endParaRPr>
            </a:p>
          </p:txBody>
        </p:sp>
        <p:sp>
          <p:nvSpPr>
            <p:cNvPr id="237" name="Google Shape;237;p9"/>
            <p:cNvSpPr/>
            <p:nvPr/>
          </p:nvSpPr>
          <p:spPr>
            <a:xfrm>
              <a:off x="1218756" y="3344163"/>
              <a:ext cx="2836102" cy="5241979"/>
            </a:xfrm>
            <a:custGeom>
              <a:rect b="b" l="l" r="r" t="t"/>
              <a:pathLst>
                <a:path extrusionOk="0" h="3996720" w="3636028">
                  <a:moveTo>
                    <a:pt x="0" y="0"/>
                  </a:moveTo>
                  <a:lnTo>
                    <a:pt x="3636028" y="0"/>
                  </a:lnTo>
                  <a:lnTo>
                    <a:pt x="3636028" y="3996720"/>
                  </a:lnTo>
                  <a:lnTo>
                    <a:pt x="0" y="3996720"/>
                  </a:lnTo>
                  <a:lnTo>
                    <a:pt x="0" y="0"/>
                  </a:lnTo>
                  <a:close/>
                </a:path>
              </a:pathLst>
            </a:custGeom>
            <a:solidFill>
              <a:srgbClr val="E1EFD8">
                <a:alpha val="89019"/>
              </a:srgbClr>
            </a:solidFill>
            <a:ln cap="flat" cmpd="sng" w="12700">
              <a:solidFill>
                <a:srgbClr val="CCD3EA">
                  <a:alpha val="89019"/>
                </a:srgbClr>
              </a:solidFill>
              <a:prstDash val="solid"/>
              <a:miter lim="800000"/>
              <a:headEnd len="sm" w="sm" type="none"/>
              <a:tailEnd len="sm" w="sm" type="none"/>
            </a:ln>
          </p:spPr>
          <p:txBody>
            <a:bodyPr anchorCtr="0" anchor="t" bIns="208025" lIns="138675" spcFirstLastPara="1" rIns="184900" wrap="square" tIns="138675">
              <a:noAutofit/>
            </a:bodyPr>
            <a:lstStyle/>
            <a:p>
              <a:pPr indent="0" lvl="0" marL="0" marR="0" rtl="0" algn="l">
                <a:lnSpc>
                  <a:spcPct val="90000"/>
                </a:lnSpc>
                <a:spcBef>
                  <a:spcPts val="0"/>
                </a:spcBef>
                <a:spcAft>
                  <a:spcPts val="0"/>
                </a:spcAft>
                <a:buNone/>
              </a:pPr>
              <a:r>
                <a:t/>
              </a:r>
              <a:endParaRPr>
                <a:highlight>
                  <a:srgbClr val="FFFF00"/>
                </a:highlight>
              </a:endParaRPr>
            </a:p>
            <a:p>
              <a:pPr indent="-228600" lvl="1" marL="228600" marR="0" rtl="0" algn="l">
                <a:lnSpc>
                  <a:spcPct val="90000"/>
                </a:lnSpc>
                <a:spcBef>
                  <a:spcPts val="0"/>
                </a:spcBef>
                <a:spcAft>
                  <a:spcPts val="0"/>
                </a:spcAft>
                <a:buClr>
                  <a:schemeClr val="dk1"/>
                </a:buClr>
                <a:buSzPts val="2400"/>
                <a:buFont typeface="Calibri"/>
                <a:buChar char="•"/>
              </a:pPr>
              <a:r>
                <a:rPr lang="en-US" sz="2500">
                  <a:solidFill>
                    <a:schemeClr val="dk1"/>
                  </a:solidFill>
                  <a:latin typeface="Calibri"/>
                  <a:ea typeface="Calibri"/>
                  <a:cs typeface="Calibri"/>
                  <a:sym typeface="Calibri"/>
                </a:rPr>
                <a:t>Received large donations of food and litter</a:t>
              </a:r>
              <a:endParaRPr sz="2500">
                <a:solidFill>
                  <a:schemeClr val="dk1"/>
                </a:solidFill>
                <a:latin typeface="Calibri"/>
                <a:ea typeface="Calibri"/>
                <a:cs typeface="Calibri"/>
                <a:sym typeface="Calibri"/>
              </a:endParaRPr>
            </a:p>
            <a:p>
              <a:pPr indent="-228600" lvl="1" marL="228600" marR="0" rtl="0" algn="l">
                <a:lnSpc>
                  <a:spcPct val="90000"/>
                </a:lnSpc>
                <a:spcBef>
                  <a:spcPts val="0"/>
                </a:spcBef>
                <a:spcAft>
                  <a:spcPts val="0"/>
                </a:spcAft>
                <a:buClr>
                  <a:schemeClr val="dk1"/>
                </a:buClr>
                <a:buSzPts val="2400"/>
                <a:buFont typeface="Calibri"/>
                <a:buChar char="•"/>
              </a:pPr>
              <a:r>
                <a:rPr lang="en-US" sz="2500">
                  <a:solidFill>
                    <a:schemeClr val="dk1"/>
                  </a:solidFill>
                  <a:latin typeface="Calibri"/>
                  <a:ea typeface="Calibri"/>
                  <a:cs typeface="Calibri"/>
                  <a:sym typeface="Calibri"/>
                </a:rPr>
                <a:t>Some great recruits but n</a:t>
              </a:r>
              <a:r>
                <a:rPr lang="en-US" sz="2500">
                  <a:solidFill>
                    <a:schemeClr val="dk1"/>
                  </a:solidFill>
                  <a:latin typeface="Calibri"/>
                  <a:ea typeface="Calibri"/>
                  <a:cs typeface="Calibri"/>
                  <a:sym typeface="Calibri"/>
                </a:rPr>
                <a:t>ot enough foster homes to meet demand led to intake freeze</a:t>
              </a:r>
              <a:endParaRPr sz="2500">
                <a:solidFill>
                  <a:schemeClr val="dk1"/>
                </a:solidFill>
                <a:latin typeface="Calibri"/>
                <a:ea typeface="Calibri"/>
                <a:cs typeface="Calibri"/>
                <a:sym typeface="Calibri"/>
              </a:endParaRPr>
            </a:p>
            <a:p>
              <a:pPr indent="-234950" lvl="1" marL="228600" marR="0" rtl="0" algn="l">
                <a:lnSpc>
                  <a:spcPct val="90000"/>
                </a:lnSpc>
                <a:spcBef>
                  <a:spcPts val="0"/>
                </a:spcBef>
                <a:spcAft>
                  <a:spcPts val="0"/>
                </a:spcAft>
                <a:buClr>
                  <a:schemeClr val="dk1"/>
                </a:buClr>
                <a:buSzPts val="2500"/>
                <a:buFont typeface="Calibri"/>
                <a:buChar char="•"/>
              </a:pPr>
              <a:r>
                <a:rPr lang="en-US" sz="2500">
                  <a:solidFill>
                    <a:schemeClr val="dk1"/>
                  </a:solidFill>
                  <a:latin typeface="Calibri"/>
                  <a:ea typeface="Calibri"/>
                  <a:cs typeface="Calibri"/>
                  <a:sym typeface="Calibri"/>
                </a:rPr>
                <a:t>Lots of complex medical cases</a:t>
              </a:r>
              <a:endParaRPr sz="2500">
                <a:solidFill>
                  <a:schemeClr val="dk1"/>
                </a:solidFill>
                <a:latin typeface="Calibri"/>
                <a:ea typeface="Calibri"/>
                <a:cs typeface="Calibri"/>
                <a:sym typeface="Calibri"/>
              </a:endParaRPr>
            </a:p>
            <a:p>
              <a:pPr indent="-228600" lvl="1" marL="228600" marR="0" rtl="0" algn="l">
                <a:lnSpc>
                  <a:spcPct val="90000"/>
                </a:lnSpc>
                <a:spcBef>
                  <a:spcPts val="0"/>
                </a:spcBef>
                <a:spcAft>
                  <a:spcPts val="0"/>
                </a:spcAft>
                <a:buClr>
                  <a:schemeClr val="dk1"/>
                </a:buClr>
                <a:buSzPts val="2400"/>
                <a:buFont typeface="Calibri"/>
                <a:buChar char="•"/>
              </a:pPr>
              <a:r>
                <a:rPr b="0" i="0" lang="en-US" sz="2500" u="none" cap="none" strike="noStrike">
                  <a:solidFill>
                    <a:schemeClr val="dk1"/>
                  </a:solidFill>
                  <a:latin typeface="Calibri"/>
                  <a:ea typeface="Calibri"/>
                  <a:cs typeface="Calibri"/>
                  <a:sym typeface="Calibri"/>
                </a:rPr>
                <a:t>Prezoomably Cats </a:t>
              </a:r>
              <a:r>
                <a:rPr lang="en-US" sz="2500">
                  <a:solidFill>
                    <a:schemeClr val="dk1"/>
                  </a:solidFill>
                  <a:latin typeface="Calibri"/>
                  <a:ea typeface="Calibri"/>
                  <a:cs typeface="Calibri"/>
                  <a:sym typeface="Calibri"/>
                </a:rPr>
                <a:t>facility no longer available</a:t>
              </a:r>
              <a:endParaRPr/>
            </a:p>
            <a:p>
              <a:pPr indent="-228600" lvl="1" marL="228600" marR="0" rtl="0" algn="l">
                <a:lnSpc>
                  <a:spcPct val="90000"/>
                </a:lnSpc>
                <a:spcBef>
                  <a:spcPts val="0"/>
                </a:spcBef>
                <a:spcAft>
                  <a:spcPts val="0"/>
                </a:spcAft>
                <a:buClr>
                  <a:schemeClr val="dk1"/>
                </a:buClr>
                <a:buSzPts val="2400"/>
                <a:buFont typeface="Calibri"/>
                <a:buChar char="•"/>
              </a:pPr>
              <a:r>
                <a:rPr b="0" i="0" lang="en-US" sz="2500" u="none" cap="none" strike="noStrike">
                  <a:solidFill>
                    <a:schemeClr val="dk1"/>
                  </a:solidFill>
                  <a:latin typeface="Calibri"/>
                  <a:ea typeface="Calibri"/>
                  <a:cs typeface="Calibri"/>
                  <a:sym typeface="Calibri"/>
                </a:rPr>
                <a:t>Relationships with partner vet clinics remain strong but </a:t>
              </a:r>
              <a:r>
                <a:rPr lang="en-US" sz="2500">
                  <a:solidFill>
                    <a:schemeClr val="dk1"/>
                  </a:solidFill>
                  <a:latin typeface="Calibri"/>
                  <a:ea typeface="Calibri"/>
                  <a:cs typeface="Calibri"/>
                  <a:sym typeface="Calibri"/>
                </a:rPr>
                <a:t>wa</a:t>
              </a:r>
              <a:r>
                <a:rPr b="0" i="0" lang="en-US" sz="2500" u="none" cap="none" strike="noStrike">
                  <a:solidFill>
                    <a:schemeClr val="dk1"/>
                  </a:solidFill>
                  <a:latin typeface="Calibri"/>
                  <a:ea typeface="Calibri"/>
                  <a:cs typeface="Calibri"/>
                  <a:sym typeface="Calibri"/>
                </a:rPr>
                <a:t>it lists and reduced capacity at vet clinics is still a challenge</a:t>
              </a:r>
              <a:endParaRPr b="0" i="0" sz="25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sz="2500">
                <a:solidFill>
                  <a:schemeClr val="dk1"/>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2500" u="none" cap="none" strike="noStrike">
                <a:solidFill>
                  <a:schemeClr val="dk1"/>
                </a:solidFill>
                <a:latin typeface="Calibri"/>
                <a:ea typeface="Calibri"/>
                <a:cs typeface="Calibri"/>
                <a:sym typeface="Calibri"/>
              </a:endParaRPr>
            </a:p>
            <a:p>
              <a:pPr indent="-76200" lvl="1" marL="228600" marR="0" rtl="0" algn="l">
                <a:lnSpc>
                  <a:spcPct val="90000"/>
                </a:lnSpc>
                <a:spcBef>
                  <a:spcPts val="0"/>
                </a:spcBef>
                <a:spcAft>
                  <a:spcPts val="0"/>
                </a:spcAft>
                <a:buClr>
                  <a:schemeClr val="dk1"/>
                </a:buClr>
                <a:buSzPts val="2400"/>
                <a:buFont typeface="Calibri"/>
                <a:buNone/>
              </a:pPr>
              <a:r>
                <a:t/>
              </a:r>
              <a:endParaRPr b="0" i="0" sz="2500" u="none" cap="none" strike="noStrike">
                <a:solidFill>
                  <a:srgbClr val="000000"/>
                </a:solidFill>
                <a:latin typeface="Arial"/>
                <a:ea typeface="Arial"/>
                <a:cs typeface="Arial"/>
                <a:sym typeface="Arial"/>
              </a:endParaRPr>
            </a:p>
          </p:txBody>
        </p:sp>
      </p:grpSp>
      <p:grpSp>
        <p:nvGrpSpPr>
          <p:cNvPr id="238" name="Google Shape;238;p9"/>
          <p:cNvGrpSpPr/>
          <p:nvPr/>
        </p:nvGrpSpPr>
        <p:grpSpPr>
          <a:xfrm>
            <a:off x="6157335" y="2903038"/>
            <a:ext cx="5754378" cy="3678458"/>
            <a:chOff x="8583244" y="-3625387"/>
            <a:chExt cx="3636028" cy="4681163"/>
          </a:xfrm>
        </p:grpSpPr>
        <p:sp>
          <p:nvSpPr>
            <p:cNvPr id="239" name="Google Shape;239;p9"/>
            <p:cNvSpPr/>
            <p:nvPr/>
          </p:nvSpPr>
          <p:spPr>
            <a:xfrm>
              <a:off x="8583244" y="-3625387"/>
              <a:ext cx="3636028" cy="924768"/>
            </a:xfrm>
            <a:custGeom>
              <a:rect b="b" l="l" r="r" t="t"/>
              <a:pathLst>
                <a:path extrusionOk="0" h="748800" w="3636028">
                  <a:moveTo>
                    <a:pt x="0" y="0"/>
                  </a:moveTo>
                  <a:lnTo>
                    <a:pt x="3636028" y="0"/>
                  </a:lnTo>
                  <a:lnTo>
                    <a:pt x="3636028" y="748800"/>
                  </a:lnTo>
                  <a:lnTo>
                    <a:pt x="0" y="748800"/>
                  </a:lnTo>
                  <a:lnTo>
                    <a:pt x="0" y="0"/>
                  </a:lnTo>
                  <a:close/>
                </a:path>
              </a:pathLst>
            </a:custGeom>
            <a:solidFill>
              <a:schemeClr val="accent6"/>
            </a:solidFill>
            <a:ln cap="flat" cmpd="sng" w="12700">
              <a:solidFill>
                <a:srgbClr val="4372C3"/>
              </a:solidFill>
              <a:prstDash val="solid"/>
              <a:miter lim="800000"/>
              <a:headEnd len="sm" w="sm" type="none"/>
              <a:tailEnd len="sm" w="sm" type="none"/>
            </a:ln>
          </p:spPr>
          <p:txBody>
            <a:bodyPr anchorCtr="0" anchor="ctr" bIns="105650" lIns="184900" spcFirstLastPara="1" rIns="184900" wrap="square" tIns="105650">
              <a:noAutofit/>
            </a:bodyPr>
            <a:lstStyle/>
            <a:p>
              <a:pPr indent="0" lvl="0" marL="0" marR="0" rtl="0" algn="ctr">
                <a:lnSpc>
                  <a:spcPct val="90000"/>
                </a:lnSpc>
                <a:spcBef>
                  <a:spcPts val="0"/>
                </a:spcBef>
                <a:spcAft>
                  <a:spcPts val="0"/>
                </a:spcAft>
                <a:buClr>
                  <a:schemeClr val="lt1"/>
                </a:buClr>
                <a:buSzPts val="2800"/>
                <a:buFont typeface="Calibri"/>
                <a:buNone/>
              </a:pPr>
              <a:r>
                <a:rPr b="1" i="0" lang="en-US" sz="2800" u="none" cap="none" strike="noStrike">
                  <a:solidFill>
                    <a:schemeClr val="lt1"/>
                  </a:solidFill>
                  <a:latin typeface="Calibri"/>
                  <a:ea typeface="Calibri"/>
                  <a:cs typeface="Calibri"/>
                  <a:sym typeface="Calibri"/>
                </a:rPr>
                <a:t>Goals</a:t>
              </a:r>
              <a:endParaRPr b="0" i="0" sz="1400" u="none" cap="none" strike="noStrike">
                <a:solidFill>
                  <a:srgbClr val="000000"/>
                </a:solidFill>
                <a:latin typeface="Arial"/>
                <a:ea typeface="Arial"/>
                <a:cs typeface="Arial"/>
                <a:sym typeface="Arial"/>
              </a:endParaRPr>
            </a:p>
          </p:txBody>
        </p:sp>
        <p:sp>
          <p:nvSpPr>
            <p:cNvPr id="240" name="Google Shape;240;p9"/>
            <p:cNvSpPr/>
            <p:nvPr/>
          </p:nvSpPr>
          <p:spPr>
            <a:xfrm>
              <a:off x="8583244" y="-2701140"/>
              <a:ext cx="3636028" cy="3756916"/>
            </a:xfrm>
            <a:custGeom>
              <a:rect b="b" l="l" r="r" t="t"/>
              <a:pathLst>
                <a:path extrusionOk="0" h="3996720" w="3636028">
                  <a:moveTo>
                    <a:pt x="0" y="0"/>
                  </a:moveTo>
                  <a:lnTo>
                    <a:pt x="3636028" y="0"/>
                  </a:lnTo>
                  <a:lnTo>
                    <a:pt x="3636028" y="3996720"/>
                  </a:lnTo>
                  <a:lnTo>
                    <a:pt x="0" y="3996720"/>
                  </a:lnTo>
                  <a:lnTo>
                    <a:pt x="0" y="0"/>
                  </a:lnTo>
                  <a:close/>
                </a:path>
              </a:pathLst>
            </a:custGeom>
            <a:solidFill>
              <a:srgbClr val="E1EFD8">
                <a:alpha val="89019"/>
              </a:srgbClr>
            </a:solidFill>
            <a:ln cap="flat" cmpd="sng" w="12700">
              <a:solidFill>
                <a:srgbClr val="CCD3EA">
                  <a:alpha val="89019"/>
                </a:srgbClr>
              </a:solidFill>
              <a:prstDash val="solid"/>
              <a:miter lim="800000"/>
              <a:headEnd len="sm" w="sm" type="none"/>
              <a:tailEnd len="sm" w="sm" type="none"/>
            </a:ln>
          </p:spPr>
          <p:txBody>
            <a:bodyPr anchorCtr="0" anchor="t" bIns="208025" lIns="138675" spcFirstLastPara="1" rIns="184900" wrap="square" tIns="138675">
              <a:noAutofit/>
            </a:bodyPr>
            <a:lstStyle/>
            <a:p>
              <a:pPr indent="-222250" lvl="1" marL="228600" marR="0" rtl="0" algn="l">
                <a:lnSpc>
                  <a:spcPct val="90000"/>
                </a:lnSpc>
                <a:spcBef>
                  <a:spcPts val="0"/>
                </a:spcBef>
                <a:spcAft>
                  <a:spcPts val="0"/>
                </a:spcAft>
                <a:buClr>
                  <a:schemeClr val="dk1"/>
                </a:buClr>
                <a:buSzPts val="2300"/>
                <a:buFont typeface="Calibri"/>
                <a:buChar char="•"/>
              </a:pPr>
              <a:r>
                <a:rPr lang="en-US" sz="2700">
                  <a:solidFill>
                    <a:schemeClr val="dk1"/>
                  </a:solidFill>
                  <a:latin typeface="Calibri"/>
                  <a:ea typeface="Calibri"/>
                  <a:cs typeface="Calibri"/>
                  <a:sym typeface="Calibri"/>
                </a:rPr>
                <a:t>Improve supply management</a:t>
              </a:r>
              <a:endParaRPr sz="2700">
                <a:solidFill>
                  <a:schemeClr val="dk1"/>
                </a:solidFill>
                <a:latin typeface="Calibri"/>
                <a:ea typeface="Calibri"/>
                <a:cs typeface="Calibri"/>
                <a:sym typeface="Calibri"/>
              </a:endParaRPr>
            </a:p>
            <a:p>
              <a:pPr indent="-222250" lvl="1" marL="228600" marR="0" rtl="0" algn="l">
                <a:lnSpc>
                  <a:spcPct val="90000"/>
                </a:lnSpc>
                <a:spcBef>
                  <a:spcPts val="0"/>
                </a:spcBef>
                <a:spcAft>
                  <a:spcPts val="0"/>
                </a:spcAft>
                <a:buClr>
                  <a:schemeClr val="dk1"/>
                </a:buClr>
                <a:buSzPts val="2300"/>
                <a:buFont typeface="Calibri"/>
                <a:buChar char="•"/>
              </a:pPr>
              <a:r>
                <a:rPr lang="en-US" sz="2700">
                  <a:solidFill>
                    <a:schemeClr val="dk1"/>
                  </a:solidFill>
                  <a:latin typeface="Calibri"/>
                  <a:ea typeface="Calibri"/>
                  <a:cs typeface="Calibri"/>
                  <a:sym typeface="Calibri"/>
                </a:rPr>
                <a:t>Work with board to search for appropriate boarding facility</a:t>
              </a:r>
              <a:endParaRPr sz="2700">
                <a:solidFill>
                  <a:schemeClr val="dk1"/>
                </a:solidFill>
                <a:latin typeface="Calibri"/>
                <a:ea typeface="Calibri"/>
                <a:cs typeface="Calibri"/>
                <a:sym typeface="Calibri"/>
              </a:endParaRPr>
            </a:p>
            <a:p>
              <a:pPr indent="-222250" lvl="1" marL="228600" marR="0" rtl="0" algn="l">
                <a:lnSpc>
                  <a:spcPct val="90000"/>
                </a:lnSpc>
                <a:spcBef>
                  <a:spcPts val="0"/>
                </a:spcBef>
                <a:spcAft>
                  <a:spcPts val="0"/>
                </a:spcAft>
                <a:buClr>
                  <a:schemeClr val="dk1"/>
                </a:buClr>
                <a:buSzPts val="2300"/>
                <a:buFont typeface="Calibri"/>
                <a:buChar char="•"/>
              </a:pPr>
              <a:r>
                <a:rPr lang="en-US" sz="2700">
                  <a:solidFill>
                    <a:schemeClr val="dk1"/>
                  </a:solidFill>
                  <a:latin typeface="Calibri"/>
                  <a:ea typeface="Calibri"/>
                  <a:cs typeface="Calibri"/>
                  <a:sym typeface="Calibri"/>
                </a:rPr>
                <a:t>Recruit new volunteers/expand roles</a:t>
              </a:r>
              <a:endParaRPr sz="2700">
                <a:solidFill>
                  <a:schemeClr val="dk1"/>
                </a:solidFill>
                <a:latin typeface="Calibri"/>
                <a:ea typeface="Calibri"/>
                <a:cs typeface="Calibri"/>
                <a:sym typeface="Calibri"/>
              </a:endParaRPr>
            </a:p>
            <a:p>
              <a:pPr indent="-222250" lvl="1" marL="228600" marR="0" rtl="0" algn="l">
                <a:lnSpc>
                  <a:spcPct val="90000"/>
                </a:lnSpc>
                <a:spcBef>
                  <a:spcPts val="0"/>
                </a:spcBef>
                <a:spcAft>
                  <a:spcPts val="0"/>
                </a:spcAft>
                <a:buClr>
                  <a:schemeClr val="dk1"/>
                </a:buClr>
                <a:buSzPts val="2300"/>
                <a:buFont typeface="Calibri"/>
                <a:buChar char="•"/>
              </a:pPr>
              <a:r>
                <a:rPr b="0" i="0" lang="en-US" sz="2700" u="none" cap="none" strike="noStrike">
                  <a:solidFill>
                    <a:schemeClr val="dk1"/>
                  </a:solidFill>
                  <a:latin typeface="Calibri"/>
                  <a:ea typeface="Calibri"/>
                  <a:cs typeface="Calibri"/>
                  <a:sym typeface="Calibri"/>
                </a:rPr>
                <a:t>Work with community partners to address root causes of cat overpopulation</a:t>
              </a:r>
              <a:endParaRPr sz="1300"/>
            </a:p>
            <a:p>
              <a:pPr indent="0" lvl="0" marL="0" marR="0" rtl="0" algn="l">
                <a:lnSpc>
                  <a:spcPct val="90000"/>
                </a:lnSpc>
                <a:spcBef>
                  <a:spcPts val="0"/>
                </a:spcBef>
                <a:spcAft>
                  <a:spcPts val="0"/>
                </a:spcAft>
                <a:buNone/>
              </a:pPr>
              <a:r>
                <a:t/>
              </a:r>
              <a:endParaRPr sz="2700">
                <a:solidFill>
                  <a:schemeClr val="dk1"/>
                </a:solidFill>
                <a:latin typeface="Calibri"/>
                <a:ea typeface="Calibri"/>
                <a:cs typeface="Calibri"/>
                <a:sym typeface="Calibri"/>
              </a:endParaRPr>
            </a:p>
          </p:txBody>
        </p:sp>
      </p:grpSp>
      <p:graphicFrame>
        <p:nvGraphicFramePr>
          <p:cNvPr id="241" name="Google Shape;241;p9"/>
          <p:cNvGraphicFramePr/>
          <p:nvPr/>
        </p:nvGraphicFramePr>
        <p:xfrm>
          <a:off x="6588100" y="751126"/>
          <a:ext cx="3000000" cy="3000000"/>
        </p:xfrm>
        <a:graphic>
          <a:graphicData uri="http://schemas.openxmlformats.org/drawingml/2006/table">
            <a:tbl>
              <a:tblPr bandRow="1" firstCol="1" firstRow="1">
                <a:noFill/>
                <a:tableStyleId>{A46E0386-48A9-4656-AD36-76BFE959EE8F}</a:tableStyleId>
              </a:tblPr>
              <a:tblGrid>
                <a:gridCol w="2339525"/>
                <a:gridCol w="952275"/>
                <a:gridCol w="1026275"/>
              </a:tblGrid>
              <a:tr h="95400">
                <a:tc>
                  <a:txBody>
                    <a:bodyPr/>
                    <a:lstStyle/>
                    <a:p>
                      <a:pPr indent="0" lvl="0" marL="0" marR="0" rtl="0" algn="l">
                        <a:lnSpc>
                          <a:spcPct val="107000"/>
                        </a:lnSpc>
                        <a:spcBef>
                          <a:spcPts val="0"/>
                        </a:spcBef>
                        <a:spcAft>
                          <a:spcPts val="0"/>
                        </a:spcAft>
                        <a:buClr>
                          <a:srgbClr val="000000"/>
                        </a:buClr>
                        <a:buSzPts val="3600"/>
                        <a:buFont typeface="Arial"/>
                        <a:buNone/>
                      </a:pPr>
                      <a:r>
                        <a:rPr lang="en-US" sz="3600" u="none" cap="none" strike="noStrike">
                          <a:solidFill>
                            <a:srgbClr val="000000"/>
                          </a:solidFill>
                        </a:rPr>
                        <a:t> </a:t>
                      </a:r>
                      <a:endParaRPr sz="3600" u="none" cap="none" strike="noStrike">
                        <a:solidFill>
                          <a:srgbClr val="000000"/>
                        </a:solidFill>
                        <a:latin typeface="Calibri"/>
                        <a:ea typeface="Calibri"/>
                        <a:cs typeface="Calibri"/>
                        <a:sym typeface="Calibri"/>
                      </a:endParaRPr>
                    </a:p>
                  </a:txBody>
                  <a:tcPr marT="0" marB="0" marR="68575" marL="68575"/>
                </a:tc>
                <a:tc>
                  <a:txBody>
                    <a:bodyPr/>
                    <a:lstStyle/>
                    <a:p>
                      <a:pPr indent="0" lvl="0" marL="44450" marR="0" rtl="0" algn="ctr">
                        <a:lnSpc>
                          <a:spcPct val="100000"/>
                        </a:lnSpc>
                        <a:spcBef>
                          <a:spcPts val="0"/>
                        </a:spcBef>
                        <a:spcAft>
                          <a:spcPts val="0"/>
                        </a:spcAft>
                        <a:buClr>
                          <a:srgbClr val="000000"/>
                        </a:buClr>
                        <a:buSzPts val="2800"/>
                        <a:buFont typeface="Arial"/>
                        <a:buNone/>
                      </a:pPr>
                      <a:r>
                        <a:rPr lang="en-US" sz="2800" u="none" cap="none" strike="noStrike">
                          <a:solidFill>
                            <a:srgbClr val="FFFFFF"/>
                          </a:solidFill>
                          <a:latin typeface="Calibri"/>
                          <a:ea typeface="Calibri"/>
                          <a:cs typeface="Calibri"/>
                          <a:sym typeface="Calibri"/>
                        </a:rPr>
                        <a:t>2021</a:t>
                      </a:r>
                      <a:endParaRPr sz="2800" u="none" cap="none" strike="noStrike">
                        <a:solidFill>
                          <a:srgbClr val="FFFFFF"/>
                        </a:solidFill>
                        <a:latin typeface="Calibri"/>
                        <a:ea typeface="Calibri"/>
                        <a:cs typeface="Calibri"/>
                        <a:sym typeface="Calibri"/>
                      </a:endParaRPr>
                    </a:p>
                  </a:txBody>
                  <a:tcPr marT="0" marB="0" marR="68575" marL="68575"/>
                </a:tc>
                <a:tc>
                  <a:txBody>
                    <a:bodyPr/>
                    <a:lstStyle/>
                    <a:p>
                      <a:pPr indent="0" lvl="0" marL="44450" marR="0" rtl="0" algn="ctr">
                        <a:lnSpc>
                          <a:spcPct val="100000"/>
                        </a:lnSpc>
                        <a:spcBef>
                          <a:spcPts val="0"/>
                        </a:spcBef>
                        <a:spcAft>
                          <a:spcPts val="0"/>
                        </a:spcAft>
                        <a:buClr>
                          <a:srgbClr val="000000"/>
                        </a:buClr>
                        <a:buSzPts val="2800"/>
                        <a:buFont typeface="Arial"/>
                        <a:buNone/>
                      </a:pPr>
                      <a:r>
                        <a:rPr lang="en-US" sz="2800">
                          <a:solidFill>
                            <a:srgbClr val="FFFFFF"/>
                          </a:solidFill>
                        </a:rPr>
                        <a:t>2022</a:t>
                      </a:r>
                      <a:endParaRPr sz="2800" u="none" cap="none" strike="noStrike">
                        <a:solidFill>
                          <a:srgbClr val="FFFFFF"/>
                        </a:solidFill>
                        <a:latin typeface="Calibri"/>
                        <a:ea typeface="Calibri"/>
                        <a:cs typeface="Calibri"/>
                        <a:sym typeface="Calibri"/>
                      </a:endParaRPr>
                    </a:p>
                  </a:txBody>
                  <a:tcPr marT="0" marB="0" marR="68575" marL="68575"/>
                </a:tc>
              </a:tr>
              <a:tr h="304800">
                <a:tc>
                  <a:txBody>
                    <a:bodyPr/>
                    <a:lstStyle/>
                    <a:p>
                      <a:pPr indent="0" lvl="0" marL="0" marR="0" rtl="0" algn="l">
                        <a:lnSpc>
                          <a:spcPct val="107000"/>
                        </a:lnSpc>
                        <a:spcBef>
                          <a:spcPts val="0"/>
                        </a:spcBef>
                        <a:spcAft>
                          <a:spcPts val="0"/>
                        </a:spcAft>
                        <a:buClr>
                          <a:srgbClr val="000000"/>
                        </a:buClr>
                        <a:buSzPts val="2400"/>
                        <a:buFont typeface="Arial"/>
                        <a:buNone/>
                      </a:pPr>
                      <a:r>
                        <a:rPr b="0" lang="en-US" sz="1800" u="none" cap="none" strike="noStrike">
                          <a:solidFill>
                            <a:srgbClr val="000000"/>
                          </a:solidFill>
                          <a:latin typeface="Calibri"/>
                          <a:ea typeface="Calibri"/>
                          <a:cs typeface="Calibri"/>
                          <a:sym typeface="Calibri"/>
                        </a:rPr>
                        <a:t>Cats rescued</a:t>
                      </a:r>
                      <a:endParaRPr sz="1800" u="none" cap="none" strike="noStrike">
                        <a:solidFill>
                          <a:srgbClr val="000000"/>
                        </a:solidFill>
                      </a:endParaRPr>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1800" u="none" cap="none" strike="noStrike">
                          <a:solidFill>
                            <a:srgbClr val="000000"/>
                          </a:solidFill>
                        </a:rPr>
                        <a:t>514</a:t>
                      </a:r>
                      <a:endParaRPr b="0" sz="1800" u="none" cap="none" strike="noStrike">
                        <a:solidFill>
                          <a:srgbClr val="000000"/>
                        </a:solidFill>
                      </a:endParaRPr>
                    </a:p>
                  </a:txBody>
                  <a:tcPr marT="0" marB="0"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1800">
                          <a:solidFill>
                            <a:srgbClr val="000000"/>
                          </a:solidFill>
                        </a:rPr>
                        <a:t>440</a:t>
                      </a:r>
                      <a:endParaRPr b="0" sz="1800" u="none" cap="none" strike="noStrike">
                        <a:solidFill>
                          <a:srgbClr val="000000"/>
                        </a:solidFill>
                      </a:endParaRPr>
                    </a:p>
                  </a:txBody>
                  <a:tcPr marT="0" marB="0" marR="68575" marL="68575"/>
                </a:tc>
              </a:tr>
              <a:tr h="304800">
                <a:tc>
                  <a:txBody>
                    <a:bodyPr/>
                    <a:lstStyle/>
                    <a:p>
                      <a:pPr indent="0" lvl="0" marL="0" marR="0" rtl="0" algn="l">
                        <a:lnSpc>
                          <a:spcPct val="107000"/>
                        </a:lnSpc>
                        <a:spcBef>
                          <a:spcPts val="0"/>
                        </a:spcBef>
                        <a:spcAft>
                          <a:spcPts val="0"/>
                        </a:spcAft>
                        <a:buClr>
                          <a:srgbClr val="000000"/>
                        </a:buClr>
                        <a:buSzPts val="2400"/>
                        <a:buFont typeface="Arial"/>
                        <a:buNone/>
                      </a:pPr>
                      <a:r>
                        <a:rPr b="0" lang="en-US" sz="1800" u="none" cap="none" strike="noStrike">
                          <a:solidFill>
                            <a:srgbClr val="000000"/>
                          </a:solidFill>
                        </a:rPr>
                        <a:t>Cats adopted  </a:t>
                      </a:r>
                      <a:endParaRPr b="0" sz="1800" u="none" cap="none" strike="noStrike">
                        <a:solidFill>
                          <a:srgbClr val="000000"/>
                        </a:solidFill>
                        <a:latin typeface="Calibri"/>
                        <a:ea typeface="Calibri"/>
                        <a:cs typeface="Calibri"/>
                        <a:sym typeface="Calibri"/>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1800" u="none" cap="none" strike="noStrike">
                          <a:solidFill>
                            <a:srgbClr val="000000"/>
                          </a:solidFill>
                        </a:rPr>
                        <a:t>411</a:t>
                      </a:r>
                      <a:endParaRPr b="0" sz="18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1800">
                          <a:solidFill>
                            <a:srgbClr val="000000"/>
                          </a:solidFill>
                        </a:rPr>
                        <a:t>376</a:t>
                      </a:r>
                      <a:endParaRPr b="0" sz="1800" u="none" cap="none" strike="noStrike">
                        <a:solidFill>
                          <a:srgbClr val="000000"/>
                        </a:solidFill>
                      </a:endParaRPr>
                    </a:p>
                  </a:txBody>
                  <a:tcPr marT="45725" marB="45725" marR="68575" marL="68575"/>
                </a:tc>
              </a:tr>
              <a:tr h="304800">
                <a:tc>
                  <a:txBody>
                    <a:bodyPr/>
                    <a:lstStyle/>
                    <a:p>
                      <a:pPr indent="0" lvl="0" marL="0" marR="0" rtl="0" algn="l">
                        <a:lnSpc>
                          <a:spcPct val="107000"/>
                        </a:lnSpc>
                        <a:spcBef>
                          <a:spcPts val="0"/>
                        </a:spcBef>
                        <a:spcAft>
                          <a:spcPts val="0"/>
                        </a:spcAft>
                        <a:buClr>
                          <a:srgbClr val="000000"/>
                        </a:buClr>
                        <a:buSzPts val="2400"/>
                        <a:buFont typeface="Arial"/>
                        <a:buNone/>
                      </a:pPr>
                      <a:r>
                        <a:rPr b="0" lang="en-US" sz="1800" u="none" cap="none" strike="noStrike">
                          <a:solidFill>
                            <a:srgbClr val="000000"/>
                          </a:solidFill>
                        </a:rPr>
                        <a:t>Euthanizations </a:t>
                      </a:r>
                      <a:endParaRPr b="0" sz="1800" u="none" cap="none" strike="noStrike">
                        <a:solidFill>
                          <a:srgbClr val="000000"/>
                        </a:solidFill>
                        <a:latin typeface="Calibri"/>
                        <a:ea typeface="Calibri"/>
                        <a:cs typeface="Calibri"/>
                        <a:sym typeface="Calibri"/>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b="0" lang="en-US" sz="1800" u="none" cap="none" strike="noStrike">
                          <a:solidFill>
                            <a:srgbClr val="000000"/>
                          </a:solidFill>
                        </a:rPr>
                        <a:t>17</a:t>
                      </a:r>
                      <a:endParaRPr b="0" sz="1800" u="none" cap="none" strike="noStrike">
                        <a:solidFill>
                          <a:srgbClr val="000000"/>
                        </a:solidFill>
                      </a:endParaRPr>
                    </a:p>
                  </a:txBody>
                  <a:tcPr marT="45725" marB="45725" marR="68575" marL="68575"/>
                </a:tc>
                <a:tc>
                  <a:txBody>
                    <a:bodyPr/>
                    <a:lstStyle/>
                    <a:p>
                      <a:pPr indent="0" lvl="0" marL="0" rtl="0" algn="ctr">
                        <a:spcBef>
                          <a:spcPts val="0"/>
                        </a:spcBef>
                        <a:spcAft>
                          <a:spcPts val="0"/>
                        </a:spcAft>
                        <a:buClr>
                          <a:schemeClr val="dk1"/>
                        </a:buClr>
                        <a:buSzPts val="2400"/>
                        <a:buFont typeface="Arial"/>
                        <a:buNone/>
                      </a:pPr>
                      <a:r>
                        <a:rPr lang="en-US" sz="1800"/>
                        <a:t>20</a:t>
                      </a:r>
                      <a:endParaRPr/>
                    </a:p>
                  </a:txBody>
                  <a:tcPr marT="45725" marB="45725" marR="68575" marL="68575"/>
                </a:tc>
              </a:tr>
              <a:tr h="355600">
                <a:tc>
                  <a:txBody>
                    <a:bodyPr/>
                    <a:lstStyle/>
                    <a:p>
                      <a:pPr indent="0" lvl="0" marL="0" marR="0" rtl="0" algn="l">
                        <a:lnSpc>
                          <a:spcPct val="107000"/>
                        </a:lnSpc>
                        <a:spcBef>
                          <a:spcPts val="0"/>
                        </a:spcBef>
                        <a:spcAft>
                          <a:spcPts val="0"/>
                        </a:spcAft>
                        <a:buClr>
                          <a:srgbClr val="000000"/>
                        </a:buClr>
                        <a:buSzPts val="2400"/>
                        <a:buFont typeface="Arial"/>
                        <a:buNone/>
                      </a:pPr>
                      <a:r>
                        <a:rPr b="0" lang="en-US" sz="1800" u="none" cap="none" strike="noStrike">
                          <a:solidFill>
                            <a:srgbClr val="000000"/>
                          </a:solidFill>
                        </a:rPr>
                        <a:t>Foster homes </a:t>
                      </a:r>
                      <a:endParaRPr b="0" sz="1800" u="none" cap="none" strike="noStrike">
                        <a:solidFill>
                          <a:srgbClr val="000000"/>
                        </a:solidFill>
                      </a:endParaRPr>
                    </a:p>
                  </a:txBody>
                  <a:tcPr marT="45725" marB="45725" marR="68575" marL="68575"/>
                </a:tc>
                <a:tc>
                  <a:txBody>
                    <a:bodyPr/>
                    <a:lstStyle/>
                    <a:p>
                      <a:pPr indent="0" lvl="0" marL="0" marR="0" rtl="0" algn="ctr">
                        <a:lnSpc>
                          <a:spcPct val="100000"/>
                        </a:lnSpc>
                        <a:spcBef>
                          <a:spcPts val="0"/>
                        </a:spcBef>
                        <a:spcAft>
                          <a:spcPts val="0"/>
                        </a:spcAft>
                        <a:buClr>
                          <a:srgbClr val="000000"/>
                        </a:buClr>
                        <a:buSzPts val="2400"/>
                        <a:buFont typeface="Arial"/>
                        <a:buNone/>
                      </a:pPr>
                      <a:r>
                        <a:rPr lang="en-US" sz="1800" u="none" cap="none" strike="noStrike">
                          <a:solidFill>
                            <a:srgbClr val="000000"/>
                          </a:solidFill>
                        </a:rPr>
                        <a:t>82</a:t>
                      </a:r>
                      <a:endParaRPr sz="1800" u="none" cap="none" strike="noStrike">
                        <a:solidFill>
                          <a:srgbClr val="000000"/>
                        </a:solidFill>
                      </a:endParaRPr>
                    </a:p>
                  </a:txBody>
                  <a:tcPr marT="45725" marB="45725" marR="91450" marL="91450"/>
                </a:tc>
                <a:tc>
                  <a:txBody>
                    <a:bodyPr/>
                    <a:lstStyle/>
                    <a:p>
                      <a:pPr indent="0" lvl="0" marL="0" rtl="0" algn="ctr">
                        <a:spcBef>
                          <a:spcPts val="0"/>
                        </a:spcBef>
                        <a:spcAft>
                          <a:spcPts val="0"/>
                        </a:spcAft>
                        <a:buClr>
                          <a:schemeClr val="dk1"/>
                        </a:buClr>
                        <a:buSzPts val="2400"/>
                        <a:buFont typeface="Arial"/>
                        <a:buNone/>
                      </a:pPr>
                      <a:r>
                        <a:rPr lang="en-US" sz="1800"/>
                        <a:t>71</a:t>
                      </a:r>
                      <a:endParaRPr/>
                    </a:p>
                  </a:txBody>
                  <a:tcPr marT="45725" marB="45725" marR="91450" marL="9145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Paulina template">
  <a:themeElements>
    <a:clrScheme name="Custom 347">
      <a:dk1>
        <a:srgbClr val="756F6F"/>
      </a:dk1>
      <a:lt1>
        <a:srgbClr val="FFFFFF"/>
      </a:lt1>
      <a:dk2>
        <a:srgbClr val="A8A09D"/>
      </a:dk2>
      <a:lt2>
        <a:srgbClr val="F5F1F0"/>
      </a:lt2>
      <a:accent1>
        <a:srgbClr val="AD9B91"/>
      </a:accent1>
      <a:accent2>
        <a:srgbClr val="E2D1C2"/>
      </a:accent2>
      <a:accent3>
        <a:srgbClr val="C4CBBF"/>
      </a:accent3>
      <a:accent4>
        <a:srgbClr val="BFC8CB"/>
      </a:accent4>
      <a:accent5>
        <a:srgbClr val="E9DBDB"/>
      </a:accent5>
      <a:accent6>
        <a:srgbClr val="C5C4BF"/>
      </a:accent6>
      <a:hlink>
        <a:srgbClr val="413A3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2019-04-26T18:40:30Z</dcterms:created>
  <dc:creator>Merilee Tulloch</dc:creator>
</cp:coreProperties>
</file>